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98" r:id="rId2"/>
    <p:sldId id="256" r:id="rId3"/>
    <p:sldId id="299" r:id="rId4"/>
    <p:sldId id="287" r:id="rId5"/>
    <p:sldId id="301" r:id="rId6"/>
    <p:sldId id="302" r:id="rId7"/>
    <p:sldId id="303" r:id="rId8"/>
    <p:sldId id="304" r:id="rId9"/>
    <p:sldId id="305" r:id="rId10"/>
    <p:sldId id="306" r:id="rId11"/>
    <p:sldId id="307" r:id="rId12"/>
    <p:sldId id="308" r:id="rId13"/>
    <p:sldId id="309" r:id="rId14"/>
    <p:sldId id="310" r:id="rId15"/>
    <p:sldId id="311" r:id="rId16"/>
    <p:sldId id="285"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63" autoAdjust="0"/>
  </p:normalViewPr>
  <p:slideViewPr>
    <p:cSldViewPr>
      <p:cViewPr>
        <p:scale>
          <a:sx n="80" d="100"/>
          <a:sy n="80" d="100"/>
        </p:scale>
        <p:origin x="-99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B4327E-59D3-413F-AC37-0F4AE660FD11}" type="datetimeFigureOut">
              <a:rPr lang="el-GR" smtClean="0"/>
              <a:t>8/9/2017</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7DAEF6-1CCD-42FF-A31A-E042B203B69E}" type="slidenum">
              <a:rPr lang="el-GR" smtClean="0"/>
              <a:t>‹#›</a:t>
            </a:fld>
            <a:endParaRPr lang="el-GR"/>
          </a:p>
        </p:txBody>
      </p:sp>
    </p:spTree>
    <p:extLst>
      <p:ext uri="{BB962C8B-B14F-4D97-AF65-F5344CB8AC3E}">
        <p14:creationId xmlns:p14="http://schemas.microsoft.com/office/powerpoint/2010/main" val="201673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FB60686-BDDA-4CB9-BD82-29DC3C9D5EC2}" type="datetimeFigureOut">
              <a:rPr lang="el-GR" smtClean="0"/>
              <a:t>8/9/2017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808277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FB60686-BDDA-4CB9-BD82-29DC3C9D5EC2}" type="datetimeFigureOut">
              <a:rPr lang="el-GR" smtClean="0"/>
              <a:t>8/9/2017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11202509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FB60686-BDDA-4CB9-BD82-29DC3C9D5EC2}" type="datetimeFigureOut">
              <a:rPr lang="el-GR" smtClean="0"/>
              <a:t>8/9/2017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30527837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FB60686-BDDA-4CB9-BD82-29DC3C9D5EC2}" type="datetimeFigureOut">
              <a:rPr lang="el-GR" smtClean="0"/>
              <a:t>8/9/2017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4126364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FB60686-BDDA-4CB9-BD82-29DC3C9D5EC2}" type="datetimeFigureOut">
              <a:rPr lang="el-GR" smtClean="0"/>
              <a:t>8/9/2017</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1748081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FB60686-BDDA-4CB9-BD82-29DC3C9D5EC2}" type="datetimeFigureOut">
              <a:rPr lang="el-GR" smtClean="0"/>
              <a:t>8/9/2017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4006350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FB60686-BDDA-4CB9-BD82-29DC3C9D5EC2}" type="datetimeFigureOut">
              <a:rPr lang="el-GR" smtClean="0"/>
              <a:t>8/9/2017</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2002925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FB60686-BDDA-4CB9-BD82-29DC3C9D5EC2}" type="datetimeFigureOut">
              <a:rPr lang="el-GR" smtClean="0"/>
              <a:t>8/9/2017</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1985097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FB60686-BDDA-4CB9-BD82-29DC3C9D5EC2}" type="datetimeFigureOut">
              <a:rPr lang="el-GR" smtClean="0"/>
              <a:t>8/9/2017</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3023710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FB60686-BDDA-4CB9-BD82-29DC3C9D5EC2}" type="datetimeFigureOut">
              <a:rPr lang="el-GR" smtClean="0"/>
              <a:t>8/9/2017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418625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FB60686-BDDA-4CB9-BD82-29DC3C9D5EC2}" type="datetimeFigureOut">
              <a:rPr lang="el-GR" smtClean="0"/>
              <a:t>8/9/2017</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A2B6F028-1892-4555-BCC7-AF51E68C3CF6}" type="slidenum">
              <a:rPr lang="el-GR" smtClean="0"/>
              <a:t>‹#›</a:t>
            </a:fld>
            <a:endParaRPr lang="el-GR"/>
          </a:p>
        </p:txBody>
      </p:sp>
    </p:spTree>
    <p:extLst>
      <p:ext uri="{BB962C8B-B14F-4D97-AF65-F5344CB8AC3E}">
        <p14:creationId xmlns:p14="http://schemas.microsoft.com/office/powerpoint/2010/main" val="1134339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B60686-BDDA-4CB9-BD82-29DC3C9D5EC2}" type="datetimeFigureOut">
              <a:rPr lang="el-GR" smtClean="0"/>
              <a:t>8/9/2017</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B6F028-1892-4555-BCC7-AF51E68C3CF6}" type="slidenum">
              <a:rPr lang="el-GR" smtClean="0"/>
              <a:t>‹#›</a:t>
            </a:fld>
            <a:endParaRPr lang="el-GR"/>
          </a:p>
        </p:txBody>
      </p:sp>
    </p:spTree>
    <p:extLst>
      <p:ext uri="{BB962C8B-B14F-4D97-AF65-F5344CB8AC3E}">
        <p14:creationId xmlns:p14="http://schemas.microsoft.com/office/powerpoint/2010/main" val="148559392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pde.gov.gr/" TargetMode="External"/><Relationship Id="rId2" Type="http://schemas.openxmlformats.org/officeDocument/2006/relationships/hyperlink" Target="http://www.dytikiellada.gr/" TargetMode="Externa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hyperlink" Target="http://www.espa.gr/" TargetMode="External"/><Relationship Id="rId4" Type="http://schemas.openxmlformats.org/officeDocument/2006/relationships/hyperlink" Target="http://www.pde.gov.gr/ependyseis"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mailto:gd.appy@pde.gov.gr" TargetMode="External"/><Relationship Id="rId2" Type="http://schemas.openxmlformats.org/officeDocument/2006/relationships/hyperlink" Target="mailto:dimitris.karavidas@pde.gov.gr"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964844" y="6356351"/>
            <a:ext cx="2057400" cy="365125"/>
          </a:xfrm>
        </p:spPr>
        <p:txBody>
          <a:bodyPr/>
          <a:lstStyle/>
          <a:p>
            <a:fld id="{545E902B-7FF7-4CD3-B9F0-CB010EE1BBDE}" type="slidenum">
              <a:rPr lang="en-US" smtClean="0"/>
              <a:pPr/>
              <a:t>1</a:t>
            </a:fld>
            <a:endParaRPr lang="en-US" dirty="0"/>
          </a:p>
        </p:txBody>
      </p:sp>
      <p:sp>
        <p:nvSpPr>
          <p:cNvPr id="8" name="TextBox 7"/>
          <p:cNvSpPr txBox="1"/>
          <p:nvPr/>
        </p:nvSpPr>
        <p:spPr>
          <a:xfrm>
            <a:off x="1057097" y="1039406"/>
            <a:ext cx="6940351" cy="3908762"/>
          </a:xfrm>
          <a:prstGeom prst="rect">
            <a:avLst/>
          </a:prstGeom>
          <a:noFill/>
        </p:spPr>
        <p:txBody>
          <a:bodyPr wrap="square" rtlCol="0">
            <a:spAutoFit/>
          </a:bodyPr>
          <a:lstStyle/>
          <a:p>
            <a:pPr algn="ctr"/>
            <a:r>
              <a:rPr lang="el-GR" sz="2800" b="1" dirty="0"/>
              <a:t>Συμμαχία για την Επιχειρηματικότητα και </a:t>
            </a:r>
            <a:r>
              <a:rPr lang="el-GR" sz="2800" b="1" dirty="0" smtClean="0"/>
              <a:t>Ανάπτυξη </a:t>
            </a:r>
            <a:r>
              <a:rPr lang="el-GR" sz="2800" b="1" dirty="0"/>
              <a:t>στην </a:t>
            </a:r>
            <a:r>
              <a:rPr lang="el-GR" sz="2800" b="1" dirty="0" smtClean="0"/>
              <a:t>Δυτική Ελλάδα</a:t>
            </a:r>
            <a:endParaRPr lang="en-US" sz="2800" b="1" dirty="0" smtClean="0"/>
          </a:p>
          <a:p>
            <a:pPr algn="ctr"/>
            <a:endParaRPr lang="en-US" sz="2400" b="1" dirty="0"/>
          </a:p>
          <a:p>
            <a:pPr algn="ctr"/>
            <a:endParaRPr lang="el-GR" sz="2400" b="1" dirty="0"/>
          </a:p>
          <a:p>
            <a:pPr algn="ctr"/>
            <a:r>
              <a:rPr lang="el-GR" sz="3200" b="1" dirty="0">
                <a:solidFill>
                  <a:schemeClr val="accent1">
                    <a:lumMod val="50000"/>
                  </a:schemeClr>
                </a:solidFill>
              </a:rPr>
              <a:t>τακτική Γενική Συνέλευση</a:t>
            </a:r>
            <a:endParaRPr lang="en-US" sz="2000" b="1" dirty="0"/>
          </a:p>
          <a:p>
            <a:pPr algn="ctr"/>
            <a:endParaRPr lang="en-US" sz="2400" b="1" dirty="0" smtClean="0"/>
          </a:p>
          <a:p>
            <a:pPr algn="ctr"/>
            <a:r>
              <a:rPr lang="el-GR" sz="2000" b="1" dirty="0" smtClean="0">
                <a:solidFill>
                  <a:schemeClr val="accent1">
                    <a:lumMod val="50000"/>
                  </a:schemeClr>
                </a:solidFill>
              </a:rPr>
              <a:t>Πέμπτη  7 Σεπτεμβρίου  2017, </a:t>
            </a:r>
            <a:endParaRPr lang="en-US" sz="2000" b="1" dirty="0">
              <a:solidFill>
                <a:schemeClr val="accent1">
                  <a:lumMod val="50000"/>
                </a:schemeClr>
              </a:solidFill>
            </a:endParaRPr>
          </a:p>
          <a:p>
            <a:pPr algn="ctr"/>
            <a:r>
              <a:rPr lang="el-GR" sz="2000" b="1" dirty="0">
                <a:solidFill>
                  <a:schemeClr val="accent1">
                    <a:lumMod val="50000"/>
                  </a:schemeClr>
                </a:solidFill>
              </a:rPr>
              <a:t>Αίθουσα Συνεδριάσεων του Περιφερειακού Συμβουλίου Δυτικής Ελλάδας </a:t>
            </a:r>
            <a:endParaRPr lang="en-US" sz="2000" dirty="0">
              <a:solidFill>
                <a:schemeClr val="accent1">
                  <a:lumMod val="50000"/>
                </a:schemeClr>
              </a:solidFill>
            </a:endParaRPr>
          </a:p>
          <a:p>
            <a:pPr algn="ctr"/>
            <a:endParaRPr lang="el-GR" sz="2800" b="1"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547" y="5589240"/>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42347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06090"/>
          </a:xfrm>
        </p:spPr>
        <p:txBody>
          <a:bodyPr>
            <a:normAutofit fontScale="90000"/>
          </a:bodyPr>
          <a:lstStyle/>
          <a:p>
            <a:r>
              <a:rPr lang="el-GR" dirty="0" smtClean="0"/>
              <a:t>Βασικές Προϋποθέσεις</a:t>
            </a:r>
            <a:endParaRPr lang="el-GR" dirty="0"/>
          </a:p>
        </p:txBody>
      </p:sp>
      <p:sp>
        <p:nvSpPr>
          <p:cNvPr id="3" name="Θέση περιεχομένου 2"/>
          <p:cNvSpPr>
            <a:spLocks noGrp="1"/>
          </p:cNvSpPr>
          <p:nvPr>
            <p:ph idx="1"/>
          </p:nvPr>
        </p:nvSpPr>
        <p:spPr>
          <a:xfrm>
            <a:off x="179512" y="1035556"/>
            <a:ext cx="8712968" cy="4769708"/>
          </a:xfrm>
        </p:spPr>
        <p:txBody>
          <a:bodyPr>
            <a:noAutofit/>
          </a:bodyPr>
          <a:lstStyle/>
          <a:p>
            <a:pPr algn="just"/>
            <a:r>
              <a:rPr lang="el-GR" sz="1400" b="1" dirty="0" smtClean="0"/>
              <a:t>Να </a:t>
            </a:r>
            <a:r>
              <a:rPr lang="el-GR" sz="1400" b="1" dirty="0"/>
              <a:t>δραστηριοποιούνται ή να δραστηριοποιηθούν στους επιλέξιμους τομείς δραστηριότητας (ΚΑΔ</a:t>
            </a:r>
            <a:r>
              <a:rPr lang="el-GR" sz="1400" b="1" dirty="0" smtClean="0"/>
              <a:t>) </a:t>
            </a:r>
            <a:endParaRPr lang="el-GR" sz="1400" b="1" dirty="0"/>
          </a:p>
          <a:p>
            <a:pPr algn="just"/>
            <a:r>
              <a:rPr lang="el-GR" sz="1400" b="1" dirty="0" smtClean="0"/>
              <a:t>Να </a:t>
            </a:r>
            <a:r>
              <a:rPr lang="el-GR" sz="1400" b="1" dirty="0"/>
              <a:t>δραστηριοποιούνται ή να δραστηριοποιηθούν και να πραγματοποιήσουν τις αντίστοιχες δαπάνες  στην Περιφέρεια Δυτικής Ελλάδας</a:t>
            </a:r>
            <a:r>
              <a:rPr lang="el-GR" sz="1400" dirty="0"/>
              <a:t>,</a:t>
            </a:r>
          </a:p>
          <a:p>
            <a:pPr algn="just"/>
            <a:r>
              <a:rPr lang="el-GR" sz="1400" b="1" dirty="0" smtClean="0"/>
              <a:t>Να </a:t>
            </a:r>
            <a:r>
              <a:rPr lang="el-GR" sz="1400" b="1" dirty="0"/>
              <a:t>διαθέτουν τον/τους δηλούμενο/ους ΚΑΔ πριν την υποβολή της επενδυτικής πρότασης</a:t>
            </a:r>
          </a:p>
          <a:p>
            <a:pPr algn="just"/>
            <a:r>
              <a:rPr lang="el-GR" sz="1400" dirty="0" smtClean="0"/>
              <a:t>Να </a:t>
            </a:r>
            <a:r>
              <a:rPr lang="el-GR" sz="1400" dirty="0"/>
              <a:t>λειτουργούν αποκλειστικά με μία από τις ακόλουθες μορφές: επιχειρήσεις εταιρικού / εμπορικού χαρακτήρα (Ανώνυμη Εταιρία, Εταιρία Περιορισμένης Ευθύνης, Ομόρρυθμη Εταιρία,  Ετερόρρυθμη Εταιρία, Ι.Κ.Ε) και ατομικές επιχειρήσεις, </a:t>
            </a:r>
            <a:r>
              <a:rPr lang="el-GR" sz="1400" dirty="0" smtClean="0"/>
              <a:t>και να </a:t>
            </a:r>
            <a:r>
              <a:rPr lang="el-GR" sz="1400" dirty="0"/>
              <a:t>τηρούν βιβλία Β' ή Γ' κατηγορίας του Κ.Β.Σ.</a:t>
            </a:r>
          </a:p>
          <a:p>
            <a:pPr algn="just"/>
            <a:r>
              <a:rPr lang="el-GR" sz="1400" dirty="0" smtClean="0"/>
              <a:t>Να </a:t>
            </a:r>
            <a:r>
              <a:rPr lang="el-GR" sz="1400" dirty="0"/>
              <a:t>μη βρίσκονται υπό πτώχευση, εκκαθάριση ή αναγκαστική διαχείριση και να μην αποτελούν προβληματικές επιχειρήσεις και να μην εκκρεμεί σε βάρος τους ανάκτηση ενίσχυσης κατόπιν προηγούμενης αποφάσεως της Επιτροπής, με την οποία μια ενίσχυση κηρύσσεται παράνομη και ασυμβίβαστη με την εσωτερική αγορά,</a:t>
            </a:r>
          </a:p>
          <a:p>
            <a:pPr algn="just"/>
            <a:r>
              <a:rPr lang="el-GR" sz="1400" dirty="0" smtClean="0"/>
              <a:t>Να </a:t>
            </a:r>
            <a:r>
              <a:rPr lang="el-GR" sz="1400" dirty="0"/>
              <a:t>μην έχουν προβεί σε παύση της ίδιας ή παρεμφερούς δραστηριότητας εντός του Ευρωπαϊκού Οικονομικού Χώρου κατά τη διετία πριν από την υποβολή της αίτησής τους </a:t>
            </a:r>
            <a:endParaRPr lang="el-GR" sz="1400" dirty="0" smtClean="0"/>
          </a:p>
          <a:p>
            <a:pPr algn="just"/>
            <a:r>
              <a:rPr lang="el-GR" sz="1400" b="1" dirty="0" smtClean="0"/>
              <a:t>Να </a:t>
            </a:r>
            <a:r>
              <a:rPr lang="el-GR" sz="1400" b="1" dirty="0"/>
              <a:t>έχουν κλείσει 2 τουλάχιστον ετήσιες οικονομικές χρήσεις κατά την ημερομηνία υποβολής της πρότασής τους</a:t>
            </a:r>
            <a:r>
              <a:rPr lang="el-GR" sz="1400" dirty="0"/>
              <a:t>, όπως παρουσιάζεται στους δημοσιευμένους ισολογισμούς τους ή εμφανίζεται στα επίσημα φορολογικά τους στοιχεία,</a:t>
            </a:r>
          </a:p>
          <a:p>
            <a:pPr algn="just"/>
            <a:r>
              <a:rPr lang="el-GR" sz="1400" dirty="0" smtClean="0"/>
              <a:t>Να </a:t>
            </a:r>
            <a:r>
              <a:rPr lang="el-GR" sz="1400" dirty="0"/>
              <a:t>υποβάλλουν στα επενδυτικά σχέδιά τους δαπάνες που δεν έχουν χρηματοδοτηθεί και δεν έχουν ενταχθεί σε άλλο πρόγραμμα που χρηματοδοτείται από εθνικούς ή κοινοτικούς πόρους</a:t>
            </a:r>
          </a:p>
          <a:p>
            <a:pPr algn="just"/>
            <a:r>
              <a:rPr lang="el-GR" sz="1400" b="1" dirty="0" smtClean="0"/>
              <a:t>Να </a:t>
            </a:r>
            <a:r>
              <a:rPr lang="el-GR" sz="1400" b="1" dirty="0"/>
              <a:t>υποβάλλουν έως μία επενδυτική πρόταση ανά Α.Φ.Μ. Συνδεδεμένες οι Συνεργαζόμενες επιχειρήσεις έχουν δικαίωμα υποβολής μόνο μίας πρότασης </a:t>
            </a:r>
          </a:p>
        </p:txBody>
      </p:sp>
      <p:pic>
        <p:nvPicPr>
          <p:cNvPr id="922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5661248"/>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27831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Προϋπολογισμός</a:t>
            </a:r>
            <a:endParaRPr lang="el-GR" dirty="0"/>
          </a:p>
        </p:txBody>
      </p:sp>
      <p:sp>
        <p:nvSpPr>
          <p:cNvPr id="3" name="Θέση περιεχομένου 2"/>
          <p:cNvSpPr>
            <a:spLocks noGrp="1"/>
          </p:cNvSpPr>
          <p:nvPr>
            <p:ph idx="1"/>
          </p:nvPr>
        </p:nvSpPr>
        <p:spPr>
          <a:xfrm>
            <a:off x="292100" y="1700808"/>
            <a:ext cx="8229600" cy="3744416"/>
          </a:xfrm>
        </p:spPr>
        <p:txBody>
          <a:bodyPr>
            <a:normAutofit lnSpcReduction="10000"/>
          </a:bodyPr>
          <a:lstStyle/>
          <a:p>
            <a:r>
              <a:rPr lang="el-GR" dirty="0" smtClean="0"/>
              <a:t>Δημόσια Δαπάνη ανά έργο:  </a:t>
            </a:r>
            <a:r>
              <a:rPr lang="en-US" dirty="0" smtClean="0"/>
              <a:t>max 200.000</a:t>
            </a:r>
            <a:r>
              <a:rPr lang="el-GR" dirty="0" smtClean="0"/>
              <a:t>€</a:t>
            </a:r>
          </a:p>
          <a:p>
            <a:endParaRPr lang="el-GR" dirty="0"/>
          </a:p>
          <a:p>
            <a:r>
              <a:rPr lang="el-GR" dirty="0" smtClean="0"/>
              <a:t>Συνολική Δημόσια Δαπάνη: </a:t>
            </a:r>
            <a:r>
              <a:rPr lang="el-GR" dirty="0"/>
              <a:t>3.100.000 €, </a:t>
            </a:r>
            <a:endParaRPr lang="el-GR" dirty="0" smtClean="0"/>
          </a:p>
          <a:p>
            <a:pPr marL="0" indent="0" algn="just">
              <a:buNone/>
            </a:pPr>
            <a:r>
              <a:rPr lang="el-GR" sz="2000" dirty="0" smtClean="0"/>
              <a:t>συγχρηματοδοτείται </a:t>
            </a:r>
            <a:r>
              <a:rPr lang="el-GR" sz="2000" dirty="0"/>
              <a:t>από το Ελληνικό Δημόσιο και την Ευρωπαϊκή Ένωση και ειδικότερα από το Ευρωπαϊκό Ταμείο Περιφερειακής Ανάπτυξης (ΕΤΠΑ) και το Ευρωπαϊκό Κοινωνικό Ταμείο (ΕΚΤ) </a:t>
            </a:r>
            <a:endParaRPr lang="el-GR" sz="2000" dirty="0" smtClean="0"/>
          </a:p>
          <a:p>
            <a:pPr algn="just"/>
            <a:endParaRPr lang="en-US" dirty="0" smtClean="0"/>
          </a:p>
          <a:p>
            <a:pPr algn="just"/>
            <a:r>
              <a:rPr lang="el-GR" dirty="0" smtClean="0"/>
              <a:t>Καθεστώς </a:t>
            </a:r>
            <a:r>
              <a:rPr lang="en-US" dirty="0" smtClean="0"/>
              <a:t>: de </a:t>
            </a:r>
            <a:r>
              <a:rPr lang="en-US" dirty="0" err="1" smtClean="0"/>
              <a:t>minimis</a:t>
            </a:r>
            <a:endParaRPr lang="el-GR" dirty="0"/>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100" y="5589240"/>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41791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634082"/>
          </a:xfrm>
        </p:spPr>
        <p:txBody>
          <a:bodyPr>
            <a:normAutofit fontScale="90000"/>
          </a:bodyPr>
          <a:lstStyle/>
          <a:p>
            <a:r>
              <a:rPr lang="el-GR" dirty="0" smtClean="0"/>
              <a:t>Επιλέξιμες Δαπάνες (1/2) </a:t>
            </a:r>
            <a:endParaRPr lang="el-GR" dirty="0"/>
          </a:p>
        </p:txBody>
      </p:sp>
      <p:sp>
        <p:nvSpPr>
          <p:cNvPr id="11" name="Θέση περιεχομένου 10"/>
          <p:cNvSpPr>
            <a:spLocks noGrp="1"/>
          </p:cNvSpPr>
          <p:nvPr>
            <p:ph idx="1"/>
          </p:nvPr>
        </p:nvSpPr>
        <p:spPr>
          <a:xfrm>
            <a:off x="895016" y="1196752"/>
            <a:ext cx="7272808" cy="4392488"/>
          </a:xfrm>
        </p:spPr>
        <p:txBody>
          <a:bodyPr>
            <a:normAutofit fontScale="25000" lnSpcReduction="20000"/>
          </a:bodyPr>
          <a:lstStyle/>
          <a:p>
            <a:pPr marL="692150" indent="-514350">
              <a:buFont typeface="+mj-lt"/>
              <a:buAutoNum type="arabicPeriod"/>
            </a:pPr>
            <a:r>
              <a:rPr lang="el-GR" sz="6400" b="1" dirty="0" smtClean="0"/>
              <a:t>Κτίρια</a:t>
            </a:r>
            <a:r>
              <a:rPr lang="el-GR" sz="6400" b="1" dirty="0"/>
              <a:t>, εγκαταστάσεις και περιβάλλων χώρος</a:t>
            </a:r>
          </a:p>
          <a:p>
            <a:pPr marL="692150" indent="-514350">
              <a:buFont typeface="+mj-lt"/>
              <a:buAutoNum type="arabicPeriod"/>
            </a:pPr>
            <a:r>
              <a:rPr lang="el-GR" sz="6400" b="1" dirty="0" smtClean="0"/>
              <a:t>Μηχανήματα </a:t>
            </a:r>
            <a:r>
              <a:rPr lang="el-GR" sz="6400" b="1" dirty="0"/>
              <a:t>– Εξοπλισμός </a:t>
            </a:r>
          </a:p>
          <a:p>
            <a:pPr marL="692150" indent="-514350">
              <a:buFont typeface="+mj-lt"/>
              <a:buAutoNum type="arabicPeriod"/>
            </a:pPr>
            <a:r>
              <a:rPr lang="el-GR" sz="6400" b="1" dirty="0" smtClean="0"/>
              <a:t>Άυλα </a:t>
            </a:r>
            <a:r>
              <a:rPr lang="el-GR" sz="6400" b="1" dirty="0"/>
              <a:t>στοιχεία ενεργητικού</a:t>
            </a:r>
          </a:p>
          <a:p>
            <a:pPr marL="1606550" lvl="4" indent="-514350">
              <a:buFont typeface="Wingdings" panose="05000000000000000000" pitchFamily="2" charset="2"/>
              <a:buChar char="q"/>
            </a:pPr>
            <a:r>
              <a:rPr lang="el-GR" sz="5600" i="1" dirty="0" smtClean="0"/>
              <a:t>Λογισμικό</a:t>
            </a:r>
            <a:endParaRPr lang="el-GR" sz="5600" i="1" dirty="0"/>
          </a:p>
          <a:p>
            <a:pPr marL="1606550" lvl="4" indent="-514350">
              <a:buFont typeface="Wingdings" panose="05000000000000000000" pitchFamily="2" charset="2"/>
              <a:buChar char="q"/>
            </a:pPr>
            <a:r>
              <a:rPr lang="el-GR" sz="5600" i="1" dirty="0" smtClean="0"/>
              <a:t>Χρήση </a:t>
            </a:r>
            <a:r>
              <a:rPr lang="el-GR" sz="5600" i="1" dirty="0"/>
              <a:t>συμβουλευτικών υπηρεσιών </a:t>
            </a:r>
          </a:p>
          <a:p>
            <a:pPr marL="1606550" lvl="4" indent="-514350">
              <a:buFont typeface="Wingdings" panose="05000000000000000000" pitchFamily="2" charset="2"/>
              <a:buChar char="q"/>
            </a:pPr>
            <a:r>
              <a:rPr lang="el-GR" sz="5600" i="1" dirty="0" smtClean="0"/>
              <a:t>Χρήση </a:t>
            </a:r>
            <a:r>
              <a:rPr lang="el-GR" sz="5600" i="1" dirty="0"/>
              <a:t>υπηρεσιών εργαστηρίου</a:t>
            </a:r>
          </a:p>
          <a:p>
            <a:pPr marL="1606550" lvl="4" indent="-514350">
              <a:buFont typeface="Wingdings" panose="05000000000000000000" pitchFamily="2" charset="2"/>
              <a:buChar char="q"/>
            </a:pPr>
            <a:r>
              <a:rPr lang="el-GR" sz="5600" i="1" dirty="0" smtClean="0"/>
              <a:t>Μελέτες </a:t>
            </a:r>
            <a:endParaRPr lang="el-GR" sz="5600" i="1" dirty="0"/>
          </a:p>
          <a:p>
            <a:pPr marL="1606550" lvl="4" indent="-514350">
              <a:buFont typeface="Wingdings" panose="05000000000000000000" pitchFamily="2" charset="2"/>
              <a:buChar char="q"/>
            </a:pPr>
            <a:r>
              <a:rPr lang="el-GR" sz="5600" i="1" dirty="0" smtClean="0"/>
              <a:t>Πιστοποίηση </a:t>
            </a:r>
            <a:r>
              <a:rPr lang="el-GR" sz="5600" i="1" dirty="0"/>
              <a:t>και τυποποίηση τελικών προϊόντων και υπηρεσιών, </a:t>
            </a:r>
            <a:r>
              <a:rPr lang="el-GR" sz="5600" i="1" dirty="0" smtClean="0"/>
              <a:t>σύμφωνα </a:t>
            </a:r>
            <a:r>
              <a:rPr lang="el-GR" sz="5600" i="1" dirty="0"/>
              <a:t>με </a:t>
            </a:r>
            <a:r>
              <a:rPr lang="el-GR" sz="5600" i="1" dirty="0" smtClean="0"/>
              <a:t>αναγνωρισμένα </a:t>
            </a:r>
            <a:r>
              <a:rPr lang="el-GR" sz="5600" i="1" dirty="0"/>
              <a:t>πρότυπα </a:t>
            </a:r>
          </a:p>
          <a:p>
            <a:pPr marL="1606550" lvl="4" indent="-514350">
              <a:buFont typeface="Wingdings" panose="05000000000000000000" pitchFamily="2" charset="2"/>
              <a:buChar char="q"/>
            </a:pPr>
            <a:r>
              <a:rPr lang="el-GR" sz="5600" i="1" dirty="0" smtClean="0"/>
              <a:t>Υπηρεσίες </a:t>
            </a:r>
            <a:r>
              <a:rPr lang="el-GR" sz="5600" i="1" dirty="0"/>
              <a:t>διαχείρισης του επενδυτικού σχεδίου</a:t>
            </a:r>
          </a:p>
          <a:p>
            <a:pPr marL="692150" indent="-514350">
              <a:buFont typeface="+mj-lt"/>
              <a:buAutoNum type="arabicPeriod"/>
            </a:pPr>
            <a:endParaRPr lang="el-GR" dirty="0"/>
          </a:p>
          <a:p>
            <a:pPr marL="692150" indent="-514350">
              <a:buFont typeface="+mj-lt"/>
              <a:buAutoNum type="arabicPeriod"/>
            </a:pPr>
            <a:r>
              <a:rPr lang="el-GR" sz="6400" b="1" dirty="0" smtClean="0"/>
              <a:t>Προβολή </a:t>
            </a:r>
            <a:r>
              <a:rPr lang="el-GR" sz="6400" b="1" dirty="0"/>
              <a:t>- Προώθηση – Δικτύωση</a:t>
            </a:r>
          </a:p>
          <a:p>
            <a:pPr marL="1606550" lvl="4" indent="-514350">
              <a:buFont typeface="Wingdings" panose="05000000000000000000" pitchFamily="2" charset="2"/>
              <a:buChar char="q"/>
            </a:pPr>
            <a:r>
              <a:rPr lang="el-GR" sz="5600" dirty="0" smtClean="0"/>
              <a:t>Δαπάνες </a:t>
            </a:r>
            <a:r>
              <a:rPr lang="el-GR" sz="5600" dirty="0"/>
              <a:t>προβολής των νέων προϊόντων / υπηρεσιών</a:t>
            </a:r>
          </a:p>
          <a:p>
            <a:pPr marL="1606550" lvl="4" indent="-514350">
              <a:buFont typeface="Wingdings" panose="05000000000000000000" pitchFamily="2" charset="2"/>
              <a:buChar char="q"/>
            </a:pPr>
            <a:r>
              <a:rPr lang="el-GR" sz="5600" dirty="0" smtClean="0"/>
              <a:t>Συμμετοχή </a:t>
            </a:r>
            <a:r>
              <a:rPr lang="el-GR" sz="5600" dirty="0"/>
              <a:t>σε εκθέσεις</a:t>
            </a:r>
          </a:p>
          <a:p>
            <a:pPr marL="692150" indent="-514350">
              <a:buFont typeface="+mj-lt"/>
              <a:buAutoNum type="arabicPeriod"/>
            </a:pPr>
            <a:endParaRPr lang="el-GR" dirty="0"/>
          </a:p>
          <a:p>
            <a:pPr marL="692150" indent="-514350">
              <a:buFont typeface="+mj-lt"/>
              <a:buAutoNum type="arabicPeriod"/>
            </a:pPr>
            <a:r>
              <a:rPr lang="el-GR" sz="6200" b="1" dirty="0" smtClean="0"/>
              <a:t>Λειτουργικές </a:t>
            </a:r>
            <a:r>
              <a:rPr lang="el-GR" sz="6200" b="1" dirty="0"/>
              <a:t>δαπάνες</a:t>
            </a:r>
          </a:p>
          <a:p>
            <a:pPr marL="1606550" lvl="4" indent="-514350">
              <a:buFont typeface="Wingdings" panose="05000000000000000000" pitchFamily="2" charset="2"/>
              <a:buChar char="q"/>
            </a:pPr>
            <a:r>
              <a:rPr lang="el-GR" sz="5600" dirty="0" smtClean="0"/>
              <a:t>Επιδότηση </a:t>
            </a:r>
            <a:r>
              <a:rPr lang="el-GR" sz="5600" dirty="0"/>
              <a:t>μισθολογικού κόστους νεοπροσλαμβανόμενου προσωπικού απαραίτητο για </a:t>
            </a:r>
            <a:r>
              <a:rPr lang="el-GR" sz="5600" dirty="0" smtClean="0"/>
              <a:t>τους </a:t>
            </a:r>
            <a:r>
              <a:rPr lang="el-GR" sz="5600" dirty="0"/>
              <a:t>σκοπούς του επιχειρηματικού πλάνου</a:t>
            </a:r>
          </a:p>
          <a:p>
            <a:pPr marL="1606550" lvl="4" indent="-514350">
              <a:buFont typeface="Wingdings" panose="05000000000000000000" pitchFamily="2" charset="2"/>
              <a:buChar char="q"/>
            </a:pPr>
            <a:r>
              <a:rPr lang="el-GR" sz="5600" dirty="0" smtClean="0"/>
              <a:t>Εκπαίδευση </a:t>
            </a:r>
            <a:r>
              <a:rPr lang="el-GR" sz="5600" dirty="0"/>
              <a:t>υφιστάμενου αλλά και νέου προσωπικού απαραίτητη για τους σκοπούς του επιχειρηματικού </a:t>
            </a:r>
            <a:r>
              <a:rPr lang="el-GR" sz="5600" dirty="0" smtClean="0"/>
              <a:t>πλάνου</a:t>
            </a:r>
            <a:endParaRPr lang="el-GR" sz="56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5661248"/>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68653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Επιλέξιμες Δαπάνες </a:t>
            </a:r>
            <a:r>
              <a:rPr lang="el-GR" dirty="0" smtClean="0"/>
              <a:t>(2/2</a:t>
            </a:r>
            <a:r>
              <a:rPr lang="el-GR" dirty="0"/>
              <a:t>) </a:t>
            </a: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3874310134"/>
              </p:ext>
            </p:extLst>
          </p:nvPr>
        </p:nvGraphicFramePr>
        <p:xfrm>
          <a:off x="683567" y="1556792"/>
          <a:ext cx="7632849" cy="3753424"/>
        </p:xfrm>
        <a:graphic>
          <a:graphicData uri="http://schemas.openxmlformats.org/drawingml/2006/table">
            <a:tbl>
              <a:tblPr>
                <a:effectLst>
                  <a:innerShdw blurRad="63500" dist="50800" dir="2700000">
                    <a:prstClr val="black">
                      <a:alpha val="50000"/>
                    </a:prstClr>
                  </a:innerShdw>
                  <a:reflection blurRad="6350" stA="50000" endA="300" endPos="55500" dist="50800" dir="5400000" sy="-100000" algn="bl" rotWithShape="0"/>
                </a:effectLst>
                <a:tableStyleId>{7DF18680-E054-41AD-8BC1-D1AEF772440D}</a:tableStyleId>
              </a:tblPr>
              <a:tblGrid>
                <a:gridCol w="3497437"/>
                <a:gridCol w="2070342"/>
                <a:gridCol w="2065070"/>
              </a:tblGrid>
              <a:tr h="936104">
                <a:tc>
                  <a:txBody>
                    <a:bodyPr/>
                    <a:lstStyle/>
                    <a:p>
                      <a:pPr algn="ctr">
                        <a:lnSpc>
                          <a:spcPts val="1600"/>
                        </a:lnSpc>
                        <a:spcBef>
                          <a:spcPts val="600"/>
                        </a:spcBef>
                        <a:spcAft>
                          <a:spcPts val="600"/>
                        </a:spcAft>
                      </a:pPr>
                      <a:r>
                        <a:rPr lang="el-GR" sz="1100" dirty="0">
                          <a:effectLst/>
                        </a:rPr>
                        <a:t>ΕΠΙΛΕΞΙΜΗ ΚΑΤΗΓΟΡΙΑ ΔΑΠΑΝΗΣ</a:t>
                      </a:r>
                      <a:endParaRPr lang="el-GR" sz="1100" dirty="0">
                        <a:effectLst/>
                        <a:latin typeface="Calibri"/>
                        <a:ea typeface="PMingLiU"/>
                      </a:endParaRPr>
                    </a:p>
                  </a:txBody>
                  <a:tcPr marL="68580" marR="68580" marT="0" marB="0" anchor="ctr"/>
                </a:tc>
                <a:tc>
                  <a:txBody>
                    <a:bodyPr/>
                    <a:lstStyle/>
                    <a:p>
                      <a:pPr algn="ctr">
                        <a:lnSpc>
                          <a:spcPct val="115000"/>
                        </a:lnSpc>
                        <a:spcBef>
                          <a:spcPts val="600"/>
                        </a:spcBef>
                        <a:spcAft>
                          <a:spcPts val="600"/>
                        </a:spcAft>
                      </a:pPr>
                      <a:r>
                        <a:rPr lang="el-GR" sz="1100" dirty="0">
                          <a:effectLst/>
                        </a:rPr>
                        <a:t>ΕΝΤΑΣΗ ΕΝΙΣΧΥΣΗΣ</a:t>
                      </a:r>
                      <a:endParaRPr lang="el-GR" sz="1100" dirty="0">
                        <a:effectLst/>
                        <a:latin typeface="Calibri"/>
                        <a:ea typeface="PMingLiU"/>
                      </a:endParaRPr>
                    </a:p>
                  </a:txBody>
                  <a:tcPr marL="68580" marR="68580" marT="0" marB="0" anchor="ctr"/>
                </a:tc>
                <a:tc>
                  <a:txBody>
                    <a:bodyPr/>
                    <a:lstStyle/>
                    <a:p>
                      <a:pPr algn="ctr">
                        <a:lnSpc>
                          <a:spcPct val="115000"/>
                        </a:lnSpc>
                        <a:spcBef>
                          <a:spcPts val="600"/>
                        </a:spcBef>
                        <a:spcAft>
                          <a:spcPts val="600"/>
                        </a:spcAft>
                      </a:pPr>
                      <a:r>
                        <a:rPr lang="el-GR" sz="1100" dirty="0">
                          <a:effectLst/>
                        </a:rPr>
                        <a:t>ΑΝΩΤΑΤΟ ΠΟΣΟΣΤΟ ΠΟΣΟΥ ΚΑΤΗΓΟΡΙΑΣ ΔΑΠΑΝΗΣ ΣΤΟΝ ΣΥΝΟΛΙΚΟ Π/Υ ΤΟΥ ΕΡΓΟΥ</a:t>
                      </a:r>
                      <a:endParaRPr lang="el-GR" sz="1100" dirty="0">
                        <a:effectLst/>
                        <a:latin typeface="Calibri"/>
                        <a:ea typeface="PMingLiU"/>
                      </a:endParaRPr>
                    </a:p>
                  </a:txBody>
                  <a:tcPr marL="68580" marR="68580" marT="0" marB="0" anchor="ctr"/>
                </a:tc>
              </a:tr>
              <a:tr h="301217">
                <a:tc>
                  <a:txBody>
                    <a:bodyPr/>
                    <a:lstStyle/>
                    <a:p>
                      <a:pPr algn="l">
                        <a:lnSpc>
                          <a:spcPts val="1600"/>
                        </a:lnSpc>
                        <a:spcBef>
                          <a:spcPts val="600"/>
                        </a:spcBef>
                        <a:spcAft>
                          <a:spcPts val="600"/>
                        </a:spcAft>
                      </a:pPr>
                      <a:r>
                        <a:rPr lang="el-GR" sz="1600" dirty="0">
                          <a:effectLst/>
                        </a:rPr>
                        <a:t>1.  Δαπάνες κτιριακών εγκαταστάσεων</a:t>
                      </a:r>
                      <a:endParaRPr lang="el-GR" sz="16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dirty="0">
                          <a:effectLst/>
                        </a:rPr>
                        <a:t>50%</a:t>
                      </a:r>
                      <a:endParaRPr lang="el-GR" sz="18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a:effectLst/>
                        </a:rPr>
                        <a:t>έως 20%</a:t>
                      </a:r>
                      <a:endParaRPr lang="el-GR" sz="1800">
                        <a:effectLst/>
                        <a:latin typeface="Calibri"/>
                        <a:ea typeface="PMingLiU"/>
                      </a:endParaRPr>
                    </a:p>
                  </a:txBody>
                  <a:tcPr marL="68580" marR="68580" marT="0" marB="0"/>
                </a:tc>
              </a:tr>
              <a:tr h="637262">
                <a:tc>
                  <a:txBody>
                    <a:bodyPr/>
                    <a:lstStyle/>
                    <a:p>
                      <a:pPr algn="l">
                        <a:lnSpc>
                          <a:spcPts val="1600"/>
                        </a:lnSpc>
                        <a:spcBef>
                          <a:spcPts val="600"/>
                        </a:spcBef>
                        <a:spcAft>
                          <a:spcPts val="600"/>
                        </a:spcAft>
                      </a:pPr>
                      <a:r>
                        <a:rPr lang="el-GR" sz="1600" dirty="0">
                          <a:effectLst/>
                        </a:rPr>
                        <a:t>2.  Δαπάνες μηχανημάτων /εξοπλισμού</a:t>
                      </a:r>
                      <a:endParaRPr lang="el-GR" sz="16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dirty="0">
                          <a:effectLst/>
                        </a:rPr>
                        <a:t>60%</a:t>
                      </a:r>
                      <a:endParaRPr lang="el-GR" sz="18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dirty="0">
                          <a:effectLst/>
                        </a:rPr>
                        <a:t>έως 30%</a:t>
                      </a:r>
                      <a:endParaRPr lang="el-GR" sz="1800" dirty="0">
                        <a:effectLst/>
                        <a:latin typeface="Calibri"/>
                        <a:ea typeface="PMingLiU"/>
                      </a:endParaRPr>
                    </a:p>
                  </a:txBody>
                  <a:tcPr marL="68580" marR="68580" marT="0" marB="0"/>
                </a:tc>
              </a:tr>
              <a:tr h="301217">
                <a:tc>
                  <a:txBody>
                    <a:bodyPr/>
                    <a:lstStyle/>
                    <a:p>
                      <a:pPr algn="l">
                        <a:lnSpc>
                          <a:spcPts val="1600"/>
                        </a:lnSpc>
                        <a:spcBef>
                          <a:spcPts val="600"/>
                        </a:spcBef>
                        <a:spcAft>
                          <a:spcPts val="600"/>
                        </a:spcAft>
                      </a:pPr>
                      <a:r>
                        <a:rPr lang="el-GR" sz="1600" dirty="0">
                          <a:effectLst/>
                        </a:rPr>
                        <a:t>3.  Άυλα στοιχεία ενεργητικού</a:t>
                      </a:r>
                      <a:endParaRPr lang="el-GR" sz="16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dirty="0">
                          <a:effectLst/>
                        </a:rPr>
                        <a:t>60%</a:t>
                      </a:r>
                      <a:endParaRPr lang="el-GR" sz="18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dirty="0">
                          <a:effectLst/>
                        </a:rPr>
                        <a:t>έως 50%</a:t>
                      </a:r>
                      <a:endParaRPr lang="el-GR" sz="1800" dirty="0">
                        <a:effectLst/>
                        <a:latin typeface="Calibri"/>
                        <a:ea typeface="PMingLiU"/>
                      </a:endParaRPr>
                    </a:p>
                  </a:txBody>
                  <a:tcPr marL="68580" marR="68580" marT="0" marB="0"/>
                </a:tc>
              </a:tr>
              <a:tr h="372756">
                <a:tc>
                  <a:txBody>
                    <a:bodyPr/>
                    <a:lstStyle/>
                    <a:p>
                      <a:pPr marL="685800" indent="-685800" algn="l">
                        <a:lnSpc>
                          <a:spcPct val="150000"/>
                        </a:lnSpc>
                        <a:spcAft>
                          <a:spcPts val="0"/>
                        </a:spcAft>
                        <a:tabLst>
                          <a:tab pos="180340" algn="l"/>
                        </a:tabLst>
                      </a:pPr>
                      <a:r>
                        <a:rPr lang="el-GR" sz="1600" dirty="0">
                          <a:effectLst/>
                        </a:rPr>
                        <a:t>4. Προβολή - Προώθηση </a:t>
                      </a:r>
                      <a:endParaRPr lang="el-GR" sz="1600" dirty="0">
                        <a:effectLst/>
                        <a:latin typeface="Calibri"/>
                        <a:ea typeface="Times New Roman"/>
                        <a:cs typeface="Times New Roman"/>
                      </a:endParaRPr>
                    </a:p>
                  </a:txBody>
                  <a:tcPr marL="68580" marR="68580" marT="0" marB="0" anchor="ctr"/>
                </a:tc>
                <a:tc>
                  <a:txBody>
                    <a:bodyPr/>
                    <a:lstStyle/>
                    <a:p>
                      <a:pPr algn="ctr">
                        <a:lnSpc>
                          <a:spcPts val="1600"/>
                        </a:lnSpc>
                        <a:spcBef>
                          <a:spcPts val="600"/>
                        </a:spcBef>
                        <a:spcAft>
                          <a:spcPts val="600"/>
                        </a:spcAft>
                      </a:pPr>
                      <a:r>
                        <a:rPr lang="el-GR" sz="1800" dirty="0">
                          <a:effectLst/>
                        </a:rPr>
                        <a:t>60%</a:t>
                      </a:r>
                      <a:endParaRPr lang="el-GR" sz="1800" dirty="0">
                        <a:effectLst/>
                        <a:latin typeface="Calibri"/>
                        <a:ea typeface="PMingLiU"/>
                      </a:endParaRPr>
                    </a:p>
                  </a:txBody>
                  <a:tcPr marL="68580" marR="68580" marT="0" marB="0" anchor="ctr"/>
                </a:tc>
                <a:tc>
                  <a:txBody>
                    <a:bodyPr/>
                    <a:lstStyle/>
                    <a:p>
                      <a:pPr algn="ctr">
                        <a:lnSpc>
                          <a:spcPts val="1600"/>
                        </a:lnSpc>
                        <a:spcBef>
                          <a:spcPts val="600"/>
                        </a:spcBef>
                        <a:spcAft>
                          <a:spcPts val="600"/>
                        </a:spcAft>
                      </a:pPr>
                      <a:r>
                        <a:rPr lang="el-GR" sz="1800" dirty="0">
                          <a:effectLst/>
                        </a:rPr>
                        <a:t>έως 40%</a:t>
                      </a:r>
                      <a:endParaRPr lang="el-GR" sz="1800" dirty="0">
                        <a:effectLst/>
                        <a:latin typeface="Calibri"/>
                        <a:ea typeface="PMingLiU"/>
                      </a:endParaRPr>
                    </a:p>
                  </a:txBody>
                  <a:tcPr marL="68580" marR="68580" marT="0" marB="0"/>
                </a:tc>
              </a:tr>
              <a:tr h="301217">
                <a:tc>
                  <a:txBody>
                    <a:bodyPr/>
                    <a:lstStyle/>
                    <a:p>
                      <a:pPr algn="l">
                        <a:lnSpc>
                          <a:spcPts val="1600"/>
                        </a:lnSpc>
                        <a:spcBef>
                          <a:spcPts val="600"/>
                        </a:spcBef>
                        <a:spcAft>
                          <a:spcPts val="0"/>
                        </a:spcAft>
                      </a:pPr>
                      <a:r>
                        <a:rPr lang="el-GR" sz="1600" dirty="0">
                          <a:effectLst/>
                        </a:rPr>
                        <a:t>5.  Λειτουργικές δαπάνες (ΕΚΤ)</a:t>
                      </a:r>
                      <a:endParaRPr lang="el-GR" sz="1600" dirty="0">
                        <a:effectLst/>
                        <a:latin typeface="Calibri"/>
                        <a:ea typeface="PMingLiU"/>
                      </a:endParaRPr>
                    </a:p>
                  </a:txBody>
                  <a:tcPr marL="68580" marR="68580" marT="0" marB="0" anchor="ctr"/>
                </a:tc>
                <a:tc>
                  <a:txBody>
                    <a:bodyPr/>
                    <a:lstStyle/>
                    <a:p>
                      <a:pPr algn="ctr">
                        <a:lnSpc>
                          <a:spcPts val="1600"/>
                        </a:lnSpc>
                        <a:spcBef>
                          <a:spcPts val="600"/>
                        </a:spcBef>
                        <a:spcAft>
                          <a:spcPts val="0"/>
                        </a:spcAft>
                      </a:pPr>
                      <a:r>
                        <a:rPr lang="el-GR" sz="1800" dirty="0">
                          <a:effectLst/>
                        </a:rPr>
                        <a:t> </a:t>
                      </a:r>
                      <a:endParaRPr lang="el-GR" sz="1800" dirty="0">
                        <a:effectLst/>
                        <a:latin typeface="Calibri"/>
                        <a:ea typeface="PMingLiU"/>
                      </a:endParaRPr>
                    </a:p>
                  </a:txBody>
                  <a:tcPr marL="68580" marR="68580" marT="0" marB="0" anchor="ctr"/>
                </a:tc>
                <a:tc rowSpan="3">
                  <a:txBody>
                    <a:bodyPr/>
                    <a:lstStyle/>
                    <a:p>
                      <a:pPr algn="ctr">
                        <a:lnSpc>
                          <a:spcPts val="1600"/>
                        </a:lnSpc>
                        <a:spcBef>
                          <a:spcPts val="600"/>
                        </a:spcBef>
                        <a:spcAft>
                          <a:spcPts val="600"/>
                        </a:spcAft>
                      </a:pPr>
                      <a:r>
                        <a:rPr lang="el-GR" sz="1800" dirty="0">
                          <a:effectLst/>
                        </a:rPr>
                        <a:t> </a:t>
                      </a:r>
                    </a:p>
                    <a:p>
                      <a:pPr algn="ctr">
                        <a:lnSpc>
                          <a:spcPts val="1600"/>
                        </a:lnSpc>
                        <a:spcBef>
                          <a:spcPts val="600"/>
                        </a:spcBef>
                        <a:spcAft>
                          <a:spcPts val="600"/>
                        </a:spcAft>
                      </a:pPr>
                      <a:r>
                        <a:rPr lang="el-GR" sz="1800" dirty="0">
                          <a:effectLst/>
                        </a:rPr>
                        <a:t>Από 40% έως 60%</a:t>
                      </a:r>
                      <a:endParaRPr lang="el-GR" sz="1800" dirty="0">
                        <a:effectLst/>
                        <a:latin typeface="Calibri"/>
                        <a:ea typeface="PMingLiU"/>
                      </a:endParaRPr>
                    </a:p>
                  </a:txBody>
                  <a:tcPr marL="68580" marR="68580" marT="0" marB="0"/>
                </a:tc>
              </a:tr>
              <a:tr h="602434">
                <a:tc>
                  <a:txBody>
                    <a:bodyPr/>
                    <a:lstStyle/>
                    <a:p>
                      <a:pPr marL="180340" algn="l">
                        <a:lnSpc>
                          <a:spcPts val="1600"/>
                        </a:lnSpc>
                        <a:spcBef>
                          <a:spcPts val="600"/>
                        </a:spcBef>
                        <a:spcAft>
                          <a:spcPts val="0"/>
                        </a:spcAft>
                      </a:pPr>
                      <a:r>
                        <a:rPr lang="el-GR" sz="1600" dirty="0">
                          <a:effectLst/>
                        </a:rPr>
                        <a:t>5.1 Επιδότηση μισθολογικού κόστους    νεοπροσλαμβανόμενου προσωπικού</a:t>
                      </a:r>
                      <a:endParaRPr lang="el-GR" sz="1600" dirty="0">
                        <a:effectLst/>
                        <a:latin typeface="Calibri"/>
                        <a:ea typeface="PMingLiU"/>
                      </a:endParaRPr>
                    </a:p>
                  </a:txBody>
                  <a:tcPr marL="68580" marR="68580" marT="0" marB="0" anchor="ctr"/>
                </a:tc>
                <a:tc>
                  <a:txBody>
                    <a:bodyPr/>
                    <a:lstStyle/>
                    <a:p>
                      <a:pPr algn="ctr">
                        <a:lnSpc>
                          <a:spcPts val="1600"/>
                        </a:lnSpc>
                        <a:spcBef>
                          <a:spcPts val="600"/>
                        </a:spcBef>
                        <a:spcAft>
                          <a:spcPts val="0"/>
                        </a:spcAft>
                      </a:pPr>
                      <a:r>
                        <a:rPr lang="el-GR" sz="1800" dirty="0">
                          <a:effectLst/>
                        </a:rPr>
                        <a:t>80%</a:t>
                      </a:r>
                      <a:endParaRPr lang="el-GR" sz="1800" dirty="0">
                        <a:effectLst/>
                        <a:latin typeface="Calibri"/>
                        <a:ea typeface="PMingLiU"/>
                      </a:endParaRPr>
                    </a:p>
                  </a:txBody>
                  <a:tcPr marL="68580" marR="68580" marT="0" marB="0" anchor="ctr"/>
                </a:tc>
                <a:tc vMerge="1">
                  <a:txBody>
                    <a:bodyPr/>
                    <a:lstStyle/>
                    <a:p>
                      <a:endParaRPr lang="el-GR"/>
                    </a:p>
                  </a:txBody>
                  <a:tcPr/>
                </a:tc>
              </a:tr>
              <a:tr h="301217">
                <a:tc>
                  <a:txBody>
                    <a:bodyPr/>
                    <a:lstStyle/>
                    <a:p>
                      <a:pPr marL="180340" algn="l">
                        <a:lnSpc>
                          <a:spcPts val="1600"/>
                        </a:lnSpc>
                        <a:spcBef>
                          <a:spcPts val="600"/>
                        </a:spcBef>
                        <a:spcAft>
                          <a:spcPts val="0"/>
                        </a:spcAft>
                      </a:pPr>
                      <a:r>
                        <a:rPr lang="el-GR" sz="1600" dirty="0">
                          <a:effectLst/>
                        </a:rPr>
                        <a:t>5.2 Εκπαίδευση προσωπικού</a:t>
                      </a:r>
                      <a:endParaRPr lang="el-GR" sz="1600" dirty="0">
                        <a:effectLst/>
                        <a:latin typeface="Calibri"/>
                        <a:ea typeface="PMingLiU"/>
                      </a:endParaRPr>
                    </a:p>
                  </a:txBody>
                  <a:tcPr marL="68580" marR="68580" marT="0" marB="0" anchor="ctr"/>
                </a:tc>
                <a:tc>
                  <a:txBody>
                    <a:bodyPr/>
                    <a:lstStyle/>
                    <a:p>
                      <a:pPr algn="ctr">
                        <a:lnSpc>
                          <a:spcPts val="1600"/>
                        </a:lnSpc>
                        <a:spcBef>
                          <a:spcPts val="600"/>
                        </a:spcBef>
                        <a:spcAft>
                          <a:spcPts val="0"/>
                        </a:spcAft>
                      </a:pPr>
                      <a:r>
                        <a:rPr lang="el-GR" sz="1800" dirty="0">
                          <a:effectLst/>
                        </a:rPr>
                        <a:t>60%</a:t>
                      </a:r>
                      <a:endParaRPr lang="el-GR" sz="1800" dirty="0">
                        <a:effectLst/>
                        <a:latin typeface="Calibri"/>
                        <a:ea typeface="PMingLiU"/>
                      </a:endParaRPr>
                    </a:p>
                  </a:txBody>
                  <a:tcPr marL="68580" marR="68580" marT="0" marB="0" anchor="ctr"/>
                </a:tc>
                <a:tc vMerge="1">
                  <a:txBody>
                    <a:bodyPr/>
                    <a:lstStyle/>
                    <a:p>
                      <a:endParaRPr lang="el-GR"/>
                    </a:p>
                  </a:txBody>
                  <a:tcPr/>
                </a:tc>
              </a:tr>
            </a:tbl>
          </a:graphicData>
        </a:graphic>
      </p:graphicFrame>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2100" y="5772150"/>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81420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ΚΡΙΤΗΡΙΑ ΑΞΙΟΛΟΓΗΣΗΣ</a:t>
            </a:r>
            <a:endParaRPr lang="el-GR" dirty="0"/>
          </a:p>
        </p:txBody>
      </p:sp>
      <p:sp>
        <p:nvSpPr>
          <p:cNvPr id="3" name="Θέση περιεχομένου 2"/>
          <p:cNvSpPr>
            <a:spLocks noGrp="1"/>
          </p:cNvSpPr>
          <p:nvPr>
            <p:ph idx="1"/>
          </p:nvPr>
        </p:nvSpPr>
        <p:spPr/>
        <p:txBody>
          <a:bodyPr>
            <a:normAutofit fontScale="55000" lnSpcReduction="20000"/>
          </a:bodyPr>
          <a:lstStyle/>
          <a:p>
            <a:r>
              <a:rPr lang="el-GR" b="1" dirty="0"/>
              <a:t>Α. ΑΞΙΟΛΟΓΗΣΗ ΚΑΤΑΣΤΑΣΗΣ ΕΠΙΧΕΙΡΗΣΗΣ  </a:t>
            </a:r>
          </a:p>
          <a:p>
            <a:pPr lvl="1"/>
            <a:r>
              <a:rPr lang="el-GR" dirty="0"/>
              <a:t>Α.1 Εξέλιξη απασχόλησης στην επιχείρηση της τελευταία τριετίας /διετίας (για όσες έχουν 2 κλεισμένες χρήσεις)</a:t>
            </a:r>
          </a:p>
          <a:p>
            <a:pPr lvl="1"/>
            <a:r>
              <a:rPr lang="el-GR" dirty="0"/>
              <a:t>Α.2 Μέση μεταβολή κύκλου εργασιών της επιχείρησης την τελευταία τριετία ή διετία </a:t>
            </a:r>
          </a:p>
          <a:p>
            <a:pPr lvl="1"/>
            <a:r>
              <a:rPr lang="el-GR" dirty="0"/>
              <a:t>Α.3 Επενδυτική πολιτική της επιχείρησης</a:t>
            </a:r>
          </a:p>
          <a:p>
            <a:pPr lvl="1"/>
            <a:r>
              <a:rPr lang="el-GR" dirty="0"/>
              <a:t>Α.4 Συστήματα διαχείρισης της ποιότητας της επιχείρησης</a:t>
            </a:r>
          </a:p>
          <a:p>
            <a:pPr lvl="1"/>
            <a:r>
              <a:rPr lang="el-GR" dirty="0"/>
              <a:t>Α.5 Μεταβολή των αποτελεσμάτων της επιχείρησης προ φόρων και αποσβέσεων (ποσοστό επί του κύκλου εργασιών) την τελευταία τριετία ή διετία</a:t>
            </a:r>
          </a:p>
          <a:p>
            <a:pPr lvl="1"/>
            <a:r>
              <a:rPr lang="el-GR" dirty="0"/>
              <a:t>Α.6 Υφιστάμενη διεθνής παρουσία της επιχείρησης</a:t>
            </a:r>
          </a:p>
          <a:p>
            <a:r>
              <a:rPr lang="el-GR" b="1" dirty="0"/>
              <a:t>Β. ΑΞΙΟΛΟΓΗΣΗ ΠΟΙΟΤΗΤΑΣ ΕΠΕΝΔΥΤΙΚΟΥ ΣΧΕΔΙΟΥ</a:t>
            </a:r>
          </a:p>
          <a:p>
            <a:pPr lvl="1"/>
            <a:r>
              <a:rPr lang="el-GR" dirty="0"/>
              <a:t>B.1 Περιγραφή του Επενδυτικού Σχεδίου</a:t>
            </a:r>
          </a:p>
          <a:p>
            <a:pPr lvl="1"/>
            <a:r>
              <a:rPr lang="el-GR" dirty="0"/>
              <a:t>Β.2 Ρεαλιστικότατα προϋπολογισμού – Τεκμηρίωση Δαπανών</a:t>
            </a:r>
          </a:p>
          <a:p>
            <a:pPr lvl="1"/>
            <a:r>
              <a:rPr lang="el-GR" dirty="0"/>
              <a:t>Β.3 Ενέργειες προώθησης προϊόντος / υπηρεσίας</a:t>
            </a:r>
          </a:p>
          <a:p>
            <a:r>
              <a:rPr lang="el-GR" b="1" dirty="0"/>
              <a:t>Γ. ΛΟΙΠΑ ΚΡΙΤΗΡΙΑ</a:t>
            </a:r>
          </a:p>
          <a:p>
            <a:pPr lvl="1"/>
            <a:r>
              <a:rPr lang="el-GR" dirty="0"/>
              <a:t>Γ.1 Ρεαλιστικότατα Χρονοδιαγράμματος υλοποίησης του επιχειρηματικού σχεδίου</a:t>
            </a:r>
          </a:p>
          <a:p>
            <a:pPr lvl="1"/>
            <a:r>
              <a:rPr lang="el-GR" dirty="0"/>
              <a:t>Γ.2 Απαιτήσεις </a:t>
            </a:r>
            <a:r>
              <a:rPr lang="el-GR" dirty="0" err="1"/>
              <a:t>Αδειοδότησης</a:t>
            </a:r>
            <a:r>
              <a:rPr lang="el-GR" dirty="0"/>
              <a:t> / Ωριμότητα Επενδυτικού Σχεδίου</a:t>
            </a:r>
          </a:p>
          <a:p>
            <a:pPr lvl="1"/>
            <a:r>
              <a:rPr lang="el-GR" dirty="0"/>
              <a:t>Γ.3 Δημιουργία νέων θέσεων απασχόλησης (υπολογιζόμενης σε ΕΜΕ μισθωτής εργασίας)</a:t>
            </a:r>
          </a:p>
          <a:p>
            <a:pPr lvl="1"/>
            <a:endParaRPr lang="el-GR"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6949" y="5772150"/>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91580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60648"/>
            <a:ext cx="8229600" cy="864096"/>
          </a:xfrm>
        </p:spPr>
        <p:txBody>
          <a:bodyPr>
            <a:normAutofit/>
          </a:bodyPr>
          <a:lstStyle/>
          <a:p>
            <a:r>
              <a:rPr lang="el-GR" dirty="0" smtClean="0"/>
              <a:t>ΠΛΗΡΟΦΟΡΙΕΣ-ΔΗΜΟΣΙΟΤΗΤΑ</a:t>
            </a:r>
            <a:endParaRPr lang="el-GR" dirty="0"/>
          </a:p>
        </p:txBody>
      </p:sp>
      <p:sp>
        <p:nvSpPr>
          <p:cNvPr id="3" name="Θέση περιεχομένου 2"/>
          <p:cNvSpPr>
            <a:spLocks noGrp="1"/>
          </p:cNvSpPr>
          <p:nvPr>
            <p:ph idx="1"/>
          </p:nvPr>
        </p:nvSpPr>
        <p:spPr>
          <a:xfrm>
            <a:off x="395536" y="1196752"/>
            <a:ext cx="8229600" cy="4133055"/>
          </a:xfrm>
        </p:spPr>
        <p:txBody>
          <a:bodyPr>
            <a:normAutofit fontScale="47500" lnSpcReduction="20000"/>
          </a:bodyPr>
          <a:lstStyle/>
          <a:p>
            <a:pPr algn="just"/>
            <a:r>
              <a:rPr lang="el-GR" sz="3400" dirty="0" smtClean="0"/>
              <a:t>Η Προδημοσίευση </a:t>
            </a:r>
            <a:r>
              <a:rPr lang="el-GR" sz="3400" dirty="0"/>
              <a:t>ουδεμία έννομη δέσμευση του Δημοσίου γεννά ως προς την τελική Πρόσκληση του Προγράμματος και η Διαχειριστική Αρχή του ΠΕΠ “ΔΥΤΙΚΗ ΕΛΛΑΔΑ 2014-2020” διατηρεί αναλλοίωτο το δικαίωμα να τροποποιήσει του όρους που αναφέρονται στην παρούσα</a:t>
            </a:r>
            <a:r>
              <a:rPr lang="el-GR" sz="3800" dirty="0" smtClean="0"/>
              <a:t>.</a:t>
            </a:r>
            <a:r>
              <a:rPr lang="el-GR" sz="3800" dirty="0"/>
              <a:t> </a:t>
            </a:r>
            <a:endParaRPr lang="el-GR" sz="3800" dirty="0" smtClean="0"/>
          </a:p>
          <a:p>
            <a:pPr algn="just"/>
            <a:r>
              <a:rPr lang="el-GR" sz="3800" b="1" dirty="0" smtClean="0"/>
              <a:t>Η </a:t>
            </a:r>
            <a:r>
              <a:rPr lang="el-GR" sz="3800" b="1" dirty="0"/>
              <a:t>Προδημοσίευση θα παραμείνει σε διαβούλευση για ένα μήνα</a:t>
            </a:r>
            <a:r>
              <a:rPr lang="el-GR" sz="3800" dirty="0"/>
              <a:t>.</a:t>
            </a:r>
          </a:p>
          <a:p>
            <a:pPr algn="just"/>
            <a:r>
              <a:rPr lang="el-GR" sz="3800" dirty="0" smtClean="0"/>
              <a:t>Ιστοσελίδες : </a:t>
            </a:r>
            <a:r>
              <a:rPr lang="en-US" sz="3800" b="1" dirty="0" smtClean="0">
                <a:hlinkClick r:id="rId2"/>
              </a:rPr>
              <a:t>www.dytikiellada.gr</a:t>
            </a:r>
            <a:r>
              <a:rPr lang="en-US" sz="3800" b="1" dirty="0" smtClean="0"/>
              <a:t> </a:t>
            </a:r>
            <a:r>
              <a:rPr lang="en-US" sz="3800" dirty="0" smtClean="0">
                <a:hlinkClick r:id="rId3"/>
              </a:rPr>
              <a:t>www.pde.gov.gr</a:t>
            </a:r>
            <a:r>
              <a:rPr lang="en-US" sz="3800" dirty="0" smtClean="0"/>
              <a:t> </a:t>
            </a:r>
            <a:r>
              <a:rPr lang="en-US" sz="3800" dirty="0" smtClean="0">
                <a:hlinkClick r:id="rId4"/>
              </a:rPr>
              <a:t>www.pde.gov.gr/ependyseis</a:t>
            </a:r>
            <a:r>
              <a:rPr lang="en-US" sz="3800" dirty="0" smtClean="0"/>
              <a:t> </a:t>
            </a:r>
            <a:r>
              <a:rPr lang="el-GR" sz="3800" dirty="0" smtClean="0"/>
              <a:t> </a:t>
            </a:r>
            <a:r>
              <a:rPr lang="el-GR" sz="3800" dirty="0"/>
              <a:t>ΕΣΠΑ </a:t>
            </a:r>
            <a:r>
              <a:rPr lang="en-US" sz="3800" b="1" dirty="0" smtClean="0">
                <a:hlinkClick r:id="rId5"/>
              </a:rPr>
              <a:t>www.espa.gr</a:t>
            </a:r>
            <a:endParaRPr lang="en-US" sz="3800" b="1" dirty="0" smtClean="0"/>
          </a:p>
          <a:p>
            <a:pPr algn="just"/>
            <a:r>
              <a:rPr lang="el-GR" sz="3800" b="1" dirty="0" smtClean="0"/>
              <a:t>E-</a:t>
            </a:r>
            <a:r>
              <a:rPr lang="el-GR" sz="3800" b="1" dirty="0" err="1" smtClean="0"/>
              <a:t>mail</a:t>
            </a:r>
            <a:r>
              <a:rPr lang="el-GR" sz="3800" b="1" dirty="0" smtClean="0"/>
              <a:t> </a:t>
            </a:r>
            <a:r>
              <a:rPr lang="el-GR" sz="3800" b="1" dirty="0"/>
              <a:t>επικοινωνίας: </a:t>
            </a:r>
            <a:r>
              <a:rPr lang="el-GR" sz="3800" b="1" dirty="0" err="1"/>
              <a:t>dap@pde.gov.gr</a:t>
            </a:r>
            <a:endParaRPr lang="el-GR" sz="3800" b="1" dirty="0"/>
          </a:p>
          <a:p>
            <a:pPr algn="just"/>
            <a:r>
              <a:rPr lang="el-GR" sz="3800" b="1" dirty="0"/>
              <a:t>Υπεύθυνος επικοινωνίας</a:t>
            </a:r>
            <a:r>
              <a:rPr lang="el-GR" sz="3800" dirty="0"/>
              <a:t>: </a:t>
            </a:r>
            <a:r>
              <a:rPr lang="el-GR" sz="3800" i="1" dirty="0"/>
              <a:t>Μάριος Καρπέτας Προϊστάμενος Τμήματος Κινήτρων Περιφερειακής Ανάπτυξης, Δ/</a:t>
            </a:r>
            <a:r>
              <a:rPr lang="el-GR" sz="3800" i="1" dirty="0" err="1"/>
              <a:t>νσης</a:t>
            </a:r>
            <a:r>
              <a:rPr lang="el-GR" sz="3800" i="1" dirty="0"/>
              <a:t> Αναπτυξιακού προγραμματισμού ΠΔΕ  </a:t>
            </a:r>
          </a:p>
          <a:p>
            <a:pPr algn="just"/>
            <a:r>
              <a:rPr lang="el-GR" sz="3800" b="1" dirty="0"/>
              <a:t>Τηλέφωνα επικοινωνίας</a:t>
            </a:r>
            <a:r>
              <a:rPr lang="el-GR" sz="3800" dirty="0"/>
              <a:t>: 2613613600</a:t>
            </a:r>
          </a:p>
          <a:p>
            <a:pPr algn="just"/>
            <a:r>
              <a:rPr lang="el-GR" sz="3800" b="1" dirty="0"/>
              <a:t>Γραφείο Ενημέρωσης μικρομεσαίων επιχειρήσεων και Εξυπηρέτησης Επενδυτών</a:t>
            </a:r>
            <a:r>
              <a:rPr lang="el-GR" sz="3800" dirty="0"/>
              <a:t>, </a:t>
            </a:r>
            <a:r>
              <a:rPr lang="el-GR" sz="3800" i="1" dirty="0"/>
              <a:t>ΝΕΟ Πατρών-Αθηνών &amp; Αμερικής (Ισόγειο), </a:t>
            </a:r>
            <a:r>
              <a:rPr lang="el-GR" sz="3800" i="1" dirty="0" err="1"/>
              <a:t>τηλ</a:t>
            </a:r>
            <a:r>
              <a:rPr lang="el-GR" sz="3800" i="1" dirty="0"/>
              <a:t> 2613613645-6</a:t>
            </a:r>
          </a:p>
          <a:p>
            <a:endParaRPr lang="el-GR" dirty="0"/>
          </a:p>
        </p:txBody>
      </p:sp>
      <p:pic>
        <p:nvPicPr>
          <p:cNvPr id="1536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520" y="5288062"/>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5963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dirty="0"/>
          </a:p>
        </p:txBody>
      </p:sp>
      <p:sp>
        <p:nvSpPr>
          <p:cNvPr id="3" name="Θέση περιεχομένου 2"/>
          <p:cNvSpPr>
            <a:spLocks noGrp="1"/>
          </p:cNvSpPr>
          <p:nvPr>
            <p:ph idx="1"/>
          </p:nvPr>
        </p:nvSpPr>
        <p:spPr>
          <a:xfrm>
            <a:off x="457200" y="1600201"/>
            <a:ext cx="8229600" cy="3845023"/>
          </a:xfrm>
        </p:spPr>
        <p:txBody>
          <a:bodyPr/>
          <a:lstStyle/>
          <a:p>
            <a:endParaRPr lang="el-GR" dirty="0" smtClean="0"/>
          </a:p>
          <a:p>
            <a:endParaRPr lang="el-GR" dirty="0"/>
          </a:p>
          <a:p>
            <a:pPr marL="36576" indent="0" algn="ctr">
              <a:buNone/>
            </a:pPr>
            <a:r>
              <a:rPr lang="el-GR" dirty="0" smtClean="0"/>
              <a:t>Σας ευχαριστώ για την προσοχή σας</a:t>
            </a:r>
          </a:p>
          <a:p>
            <a:pPr marL="36576" indent="0" algn="ctr">
              <a:buNone/>
            </a:pPr>
            <a:r>
              <a:rPr lang="el-GR" sz="2000" b="1" dirty="0" smtClean="0"/>
              <a:t>Δημήτριος Καραβίδας</a:t>
            </a:r>
          </a:p>
          <a:p>
            <a:pPr marL="36576" indent="0" algn="ctr">
              <a:buNone/>
            </a:pPr>
            <a:r>
              <a:rPr lang="el-GR" sz="1400" i="1" dirty="0" smtClean="0"/>
              <a:t>Περιφέρεια Δυτικής Ελλάδας</a:t>
            </a:r>
          </a:p>
          <a:p>
            <a:pPr marL="36576" indent="0" algn="ctr">
              <a:buNone/>
            </a:pPr>
            <a:r>
              <a:rPr lang="el-GR" sz="1400" i="1" dirty="0" smtClean="0"/>
              <a:t>Γενική Διεύθυνση Αναπτυξιακού Προγραμματισμού Περιβάλλοντος και Υποδομών </a:t>
            </a:r>
          </a:p>
          <a:p>
            <a:pPr marL="36576" indent="0" algn="ctr">
              <a:buNone/>
            </a:pPr>
            <a:r>
              <a:rPr lang="el-GR" sz="1400" i="1" dirty="0" smtClean="0"/>
              <a:t>ΝΕΟ Πατρών Αθηνών 32 και Αμερικής</a:t>
            </a:r>
            <a:r>
              <a:rPr lang="el-GR" sz="1400" i="1" dirty="0"/>
              <a:t> </a:t>
            </a:r>
          </a:p>
          <a:p>
            <a:pPr marL="36576" indent="0" algn="ctr">
              <a:buNone/>
            </a:pPr>
            <a:r>
              <a:rPr lang="el-GR" sz="1400" i="1" dirty="0" err="1" smtClean="0"/>
              <a:t>Τηλ</a:t>
            </a:r>
            <a:r>
              <a:rPr lang="el-GR" sz="1400" i="1" dirty="0" smtClean="0"/>
              <a:t>. : 2613613600</a:t>
            </a:r>
          </a:p>
          <a:p>
            <a:pPr marL="36576" indent="0" algn="ctr">
              <a:buNone/>
            </a:pPr>
            <a:r>
              <a:rPr lang="en-US" sz="1400" i="1" dirty="0" smtClean="0"/>
              <a:t>Email : </a:t>
            </a:r>
            <a:r>
              <a:rPr lang="en-US" sz="1400" i="1" dirty="0" smtClean="0">
                <a:hlinkClick r:id="rId2"/>
              </a:rPr>
              <a:t>dimitris.karavidas@pde.gov.gr</a:t>
            </a:r>
            <a:endParaRPr lang="en-US" sz="1400" i="1" dirty="0" smtClean="0"/>
          </a:p>
          <a:p>
            <a:pPr marL="36576" indent="0" algn="ctr">
              <a:buNone/>
            </a:pPr>
            <a:r>
              <a:rPr lang="en-US" sz="1400" i="1" dirty="0" smtClean="0">
                <a:hlinkClick r:id="rId3"/>
              </a:rPr>
              <a:t>gd.appy@pde.gov.gr</a:t>
            </a:r>
            <a:endParaRPr lang="en-US" sz="1400" i="1" dirty="0" smtClean="0"/>
          </a:p>
          <a:p>
            <a:pPr marL="36576" indent="0" algn="ctr">
              <a:buNone/>
            </a:pPr>
            <a:endParaRPr lang="el-GR" sz="1400" dirty="0" smtClean="0"/>
          </a:p>
        </p:txBody>
      </p:sp>
      <p:pic>
        <p:nvPicPr>
          <p:cNvPr id="1638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5661248"/>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6982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404665"/>
            <a:ext cx="7772400" cy="720079"/>
          </a:xfrm>
        </p:spPr>
        <p:txBody>
          <a:bodyPr>
            <a:normAutofit fontScale="90000"/>
          </a:bodyPr>
          <a:lstStyle/>
          <a:p>
            <a:endParaRPr lang="el-GR" dirty="0"/>
          </a:p>
        </p:txBody>
      </p:sp>
      <p:sp>
        <p:nvSpPr>
          <p:cNvPr id="3" name="2 - Υπότιτλος"/>
          <p:cNvSpPr>
            <a:spLocks noGrp="1"/>
          </p:cNvSpPr>
          <p:nvPr>
            <p:ph type="subTitle" idx="1"/>
          </p:nvPr>
        </p:nvSpPr>
        <p:spPr>
          <a:xfrm>
            <a:off x="531569" y="2348880"/>
            <a:ext cx="8128884" cy="1872208"/>
          </a:xfrm>
        </p:spPr>
        <p:txBody>
          <a:bodyPr anchor="ctr">
            <a:noAutofit/>
          </a:bodyPr>
          <a:lstStyle/>
          <a:p>
            <a:r>
              <a:rPr lang="el-GR" sz="2400" b="1" i="1" dirty="0" smtClean="0">
                <a:solidFill>
                  <a:srgbClr val="002060"/>
                </a:solidFill>
                <a:latin typeface="Cambria" panose="02040503050406030204" pitchFamily="18" charset="0"/>
                <a:ea typeface="Tahoma" pitchFamily="34" charset="0"/>
                <a:cs typeface="Tahoma" pitchFamily="34" charset="0"/>
              </a:rPr>
              <a:t>ΠΡΟΔΗΜΟΣΙΕΥΣΗ  ΔΡΑΣΗΣ</a:t>
            </a:r>
            <a:endParaRPr lang="el-GR" sz="2400" b="1" i="1" dirty="0">
              <a:solidFill>
                <a:srgbClr val="002060"/>
              </a:solidFill>
              <a:latin typeface="Cambria" panose="02040503050406030204" pitchFamily="18" charset="0"/>
              <a:ea typeface="Tahoma" pitchFamily="34" charset="0"/>
              <a:cs typeface="Tahoma" pitchFamily="34" charset="0"/>
            </a:endParaRPr>
          </a:p>
          <a:p>
            <a:r>
              <a:rPr lang="el-GR" sz="1400" b="1" i="1" dirty="0">
                <a:solidFill>
                  <a:srgbClr val="002060"/>
                </a:solidFill>
                <a:latin typeface="Cambria" panose="02040503050406030204" pitchFamily="18" charset="0"/>
                <a:ea typeface="Tahoma" pitchFamily="34" charset="0"/>
                <a:cs typeface="Tahoma" pitchFamily="34" charset="0"/>
              </a:rPr>
              <a:t>ΠΟΥ ΑΦΟΡΑ ΤΗΝ ΠΡΟΣΚΛΗΣΗ ΤΟΥ ΠΡΟΓΡΑΜΜΑΤΟΣ ΠΕΠ ΔΥΤΙΚΗ ΕΛΛΑΔΑ 2014-2020</a:t>
            </a:r>
          </a:p>
          <a:p>
            <a:r>
              <a:rPr lang="el-GR" sz="2400" b="1" i="1" dirty="0" smtClean="0">
                <a:solidFill>
                  <a:srgbClr val="002060"/>
                </a:solidFill>
                <a:latin typeface="Cambria" panose="02040503050406030204" pitchFamily="18" charset="0"/>
                <a:ea typeface="Tahoma" pitchFamily="34" charset="0"/>
                <a:cs typeface="Tahoma" pitchFamily="34" charset="0"/>
              </a:rPr>
              <a:t> «</a:t>
            </a:r>
            <a:r>
              <a:rPr lang="el-GR" sz="2400" b="1" i="1" dirty="0">
                <a:solidFill>
                  <a:srgbClr val="002060"/>
                </a:solidFill>
                <a:latin typeface="Cambria" panose="02040503050406030204" pitchFamily="18" charset="0"/>
                <a:ea typeface="Tahoma" pitchFamily="34" charset="0"/>
                <a:cs typeface="Tahoma" pitchFamily="34" charset="0"/>
              </a:rPr>
              <a:t>Εξωστρέφεια-</a:t>
            </a:r>
            <a:r>
              <a:rPr lang="el-GR" sz="2400" b="1" i="1" dirty="0" err="1">
                <a:solidFill>
                  <a:srgbClr val="002060"/>
                </a:solidFill>
                <a:latin typeface="Cambria" panose="02040503050406030204" pitchFamily="18" charset="0"/>
                <a:ea typeface="Tahoma" pitchFamily="34" charset="0"/>
                <a:cs typeface="Tahoma" pitchFamily="34" charset="0"/>
              </a:rPr>
              <a:t>Διεθνοποίησ</a:t>
            </a:r>
            <a:r>
              <a:rPr lang="el-GR" sz="2400" b="1" i="1" dirty="0">
                <a:solidFill>
                  <a:srgbClr val="002060"/>
                </a:solidFill>
                <a:latin typeface="Cambria" panose="02040503050406030204" pitchFamily="18" charset="0"/>
                <a:ea typeface="Tahoma" pitchFamily="34" charset="0"/>
                <a:cs typeface="Tahoma" pitchFamily="34" charset="0"/>
              </a:rPr>
              <a:t>η των Μικρομεσαίων Επιχειρήσεων της Περιφέρειας Δυτικής Ελλάδας»</a:t>
            </a:r>
          </a:p>
          <a:p>
            <a:endParaRPr lang="el-GR" sz="2400" b="1" i="1" dirty="0" smtClean="0">
              <a:solidFill>
                <a:srgbClr val="002060"/>
              </a:solidFill>
              <a:latin typeface="Cambria" panose="02040503050406030204" pitchFamily="18" charset="0"/>
              <a:ea typeface="Tahoma" pitchFamily="34" charset="0"/>
              <a:cs typeface="Tahoma" pitchFamily="34" charset="0"/>
            </a:endParaRPr>
          </a:p>
        </p:txBody>
      </p:sp>
      <p:pic>
        <p:nvPicPr>
          <p:cNvPr id="4" name="Picture 22" descr="afissa2"/>
          <p:cNvPicPr>
            <a:picLocks noChangeAspect="1" noChangeArrowheads="1"/>
          </p:cNvPicPr>
          <p:nvPr/>
        </p:nvPicPr>
        <p:blipFill>
          <a:blip r:embed="rId2" cstate="print"/>
          <a:srcRect/>
          <a:stretch>
            <a:fillRect/>
          </a:stretch>
        </p:blipFill>
        <p:spPr bwMode="auto">
          <a:xfrm>
            <a:off x="0" y="0"/>
            <a:ext cx="9144000" cy="1944216"/>
          </a:xfrm>
          <a:prstGeom prst="rect">
            <a:avLst/>
          </a:prstGeom>
          <a:noFill/>
          <a:ln w="9525">
            <a:noFill/>
            <a:miter lim="800000"/>
            <a:headEnd/>
            <a:tailEnd/>
          </a:ln>
        </p:spPr>
      </p:pic>
      <p:sp>
        <p:nvSpPr>
          <p:cNvPr id="7" name="TextBox 6"/>
          <p:cNvSpPr txBox="1"/>
          <p:nvPr/>
        </p:nvSpPr>
        <p:spPr>
          <a:xfrm>
            <a:off x="491555" y="4248856"/>
            <a:ext cx="8208912" cy="923330"/>
          </a:xfrm>
          <a:prstGeom prst="rect">
            <a:avLst/>
          </a:prstGeom>
          <a:noFill/>
        </p:spPr>
        <p:txBody>
          <a:bodyPr wrap="square" rtlCol="0">
            <a:spAutoFit/>
          </a:bodyPr>
          <a:lstStyle/>
          <a:p>
            <a:pPr algn="ctr"/>
            <a:r>
              <a:rPr lang="el-GR" b="1" dirty="0" smtClean="0"/>
              <a:t>Δημήτρης Καραβίδας </a:t>
            </a:r>
          </a:p>
          <a:p>
            <a:pPr algn="ctr"/>
            <a:r>
              <a:rPr lang="el-GR" b="1" dirty="0" smtClean="0"/>
              <a:t>Γενική Διεύθυνση Αναπτυξιακού Προγραμματισμού Περιβάλλοντος και Υποδομών </a:t>
            </a:r>
          </a:p>
          <a:p>
            <a:pPr algn="ctr"/>
            <a:r>
              <a:rPr lang="el-GR" b="1" dirty="0" smtClean="0"/>
              <a:t>ΠΕΡΙΦΕΡΕΙΑ ΔΥΤΙΚΗΣ ΕΛΛΑΔΑΣ </a:t>
            </a:r>
            <a:endParaRPr lang="el-GR" b="1"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9286" y="5589240"/>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11560" y="1772816"/>
            <a:ext cx="7920880" cy="3251455"/>
          </a:xfrm>
        </p:spPr>
        <p:txBody>
          <a:bodyPr>
            <a:normAutofit/>
          </a:bodyPr>
          <a:lstStyle/>
          <a:p>
            <a:pPr marL="0" indent="0" algn="ctr">
              <a:buNone/>
            </a:pPr>
            <a:endParaRPr lang="el-GR" b="1" i="1" dirty="0"/>
          </a:p>
          <a:p>
            <a:pPr marL="0" indent="0" algn="ctr">
              <a:buNone/>
            </a:pPr>
            <a:r>
              <a:rPr lang="el-GR" sz="3200" b="1" i="1" dirty="0" smtClean="0">
                <a:solidFill>
                  <a:schemeClr val="tx2">
                    <a:lumMod val="50000"/>
                  </a:schemeClr>
                </a:solidFill>
              </a:rPr>
              <a:t>«</a:t>
            </a:r>
            <a:r>
              <a:rPr lang="el-GR" sz="3200" b="1" i="1" dirty="0" smtClean="0">
                <a:solidFill>
                  <a:schemeClr val="tx2">
                    <a:lumMod val="50000"/>
                  </a:schemeClr>
                </a:solidFill>
                <a:effectLst>
                  <a:glow rad="228600">
                    <a:schemeClr val="accent1">
                      <a:satMod val="175000"/>
                      <a:alpha val="40000"/>
                    </a:schemeClr>
                  </a:glow>
                </a:effectLst>
              </a:rPr>
              <a:t>Αυτοτροφοδοτούμενη, εξωστρεφής και </a:t>
            </a:r>
            <a:r>
              <a:rPr lang="el-GR" sz="3200" b="1" i="1" dirty="0" err="1" smtClean="0">
                <a:solidFill>
                  <a:schemeClr val="tx2">
                    <a:lumMod val="50000"/>
                  </a:schemeClr>
                </a:solidFill>
                <a:effectLst>
                  <a:glow rad="228600">
                    <a:schemeClr val="accent1">
                      <a:satMod val="175000"/>
                      <a:alpha val="40000"/>
                    </a:schemeClr>
                  </a:glow>
                </a:effectLst>
              </a:rPr>
              <a:t>αειφορική</a:t>
            </a:r>
            <a:r>
              <a:rPr lang="el-GR" sz="3200" b="1" i="1" dirty="0" smtClean="0">
                <a:solidFill>
                  <a:schemeClr val="tx2">
                    <a:lumMod val="50000"/>
                  </a:schemeClr>
                </a:solidFill>
                <a:effectLst>
                  <a:glow rad="228600">
                    <a:schemeClr val="accent1">
                      <a:satMod val="175000"/>
                      <a:alpha val="40000"/>
                    </a:schemeClr>
                  </a:glow>
                </a:effectLst>
              </a:rPr>
              <a:t> ανασυγκρότηση της Περιφέρειας Δυτικής Ελλάδας εστιασμένη στην παγκόσμια ταυτότητά της, στις αξίες για τον άνθρωπο και το περιβάλλον</a:t>
            </a:r>
            <a:r>
              <a:rPr lang="el-GR" sz="3200" b="1" i="1" dirty="0" smtClean="0">
                <a:solidFill>
                  <a:schemeClr val="tx2">
                    <a:lumMod val="50000"/>
                  </a:schemeClr>
                </a:solidFill>
              </a:rPr>
              <a:t>»</a:t>
            </a:r>
            <a:endParaRPr lang="el-GR" sz="3200" dirty="0" smtClean="0">
              <a:solidFill>
                <a:schemeClr val="tx2">
                  <a:lumMod val="50000"/>
                </a:schemeClr>
              </a:solidFill>
            </a:endParaRPr>
          </a:p>
          <a:p>
            <a:endParaRPr lang="el-GR" dirty="0">
              <a:solidFill>
                <a:schemeClr val="accent5">
                  <a:lumMod val="50000"/>
                </a:schemeClr>
              </a:solidFill>
            </a:endParaRPr>
          </a:p>
        </p:txBody>
      </p:sp>
      <p:sp>
        <p:nvSpPr>
          <p:cNvPr id="4" name="Θέση αριθμού διαφάνειας 3"/>
          <p:cNvSpPr>
            <a:spLocks noGrp="1"/>
          </p:cNvSpPr>
          <p:nvPr>
            <p:ph type="sldNum" sz="quarter" idx="12"/>
          </p:nvPr>
        </p:nvSpPr>
        <p:spPr>
          <a:xfrm>
            <a:off x="7812360" y="5877272"/>
            <a:ext cx="941203" cy="301752"/>
          </a:xfrm>
        </p:spPr>
        <p:txBody>
          <a:bodyPr/>
          <a:lstStyle/>
          <a:p>
            <a:fld id="{D1A0B455-A556-4BB1-B321-185BED2D76F5}" type="slidenum">
              <a:rPr lang="el-GR" smtClean="0"/>
              <a:pPr/>
              <a:t>3</a:t>
            </a:fld>
            <a:endParaRPr lang="el-GR"/>
          </a:p>
        </p:txBody>
      </p:sp>
      <p:sp>
        <p:nvSpPr>
          <p:cNvPr id="5" name="Τίτλος 4"/>
          <p:cNvSpPr>
            <a:spLocks noGrp="1"/>
          </p:cNvSpPr>
          <p:nvPr>
            <p:ph type="title"/>
          </p:nvPr>
        </p:nvSpPr>
        <p:spPr/>
        <p:txBody>
          <a:bodyPr>
            <a:normAutofit fontScale="90000"/>
          </a:bodyPr>
          <a:lstStyle/>
          <a:p>
            <a:r>
              <a:rPr lang="el-GR" b="1" dirty="0" smtClean="0">
                <a:solidFill>
                  <a:srgbClr val="002060"/>
                </a:solidFill>
              </a:rPr>
              <a:t>Το όραμα της Περιφέρειας Δυτικής Ελλάδας</a:t>
            </a:r>
            <a:endParaRPr lang="el-GR" b="1" dirty="0">
              <a:solidFill>
                <a:srgbClr val="002060"/>
              </a:solidFill>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5373216"/>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501051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579296" cy="778098"/>
          </a:xfrm>
        </p:spPr>
        <p:txBody>
          <a:bodyPr>
            <a:normAutofit/>
          </a:bodyPr>
          <a:lstStyle/>
          <a:p>
            <a:r>
              <a:rPr lang="el-GR" sz="3200" dirty="0" smtClean="0"/>
              <a:t>Εγκεκριμένο 5ετές Επιχειρησιακό Πρόγραμμα ΠΔΕ</a:t>
            </a:r>
            <a:endParaRPr lang="el-GR" sz="3200" dirty="0"/>
          </a:p>
        </p:txBody>
      </p:sp>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5536" y="1124744"/>
            <a:ext cx="763284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Αριστερό βέλος 3"/>
          <p:cNvSpPr/>
          <p:nvPr/>
        </p:nvSpPr>
        <p:spPr>
          <a:xfrm>
            <a:off x="5868144" y="3212976"/>
            <a:ext cx="1368152" cy="267841"/>
          </a:xfrm>
          <a:prstGeom prst="leftArrow">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l-G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275" y="5772150"/>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60146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457200" y="274638"/>
            <a:ext cx="8229600" cy="634082"/>
          </a:xfrm>
        </p:spPr>
        <p:txBody>
          <a:bodyPr>
            <a:normAutofit fontScale="90000"/>
          </a:bodyPr>
          <a:lstStyle/>
          <a:p>
            <a:r>
              <a:rPr lang="el-GR" dirty="0" smtClean="0"/>
              <a:t>Εξαγωγικές Επιδόσεις της ΔΕ</a:t>
            </a:r>
            <a:endParaRPr lang="el-GR" dirty="0"/>
          </a:p>
        </p:txBody>
      </p:sp>
      <p:sp>
        <p:nvSpPr>
          <p:cNvPr id="5" name="Θέση κειμένου 4"/>
          <p:cNvSpPr>
            <a:spLocks noGrp="1"/>
          </p:cNvSpPr>
          <p:nvPr>
            <p:ph type="body" idx="1"/>
          </p:nvPr>
        </p:nvSpPr>
        <p:spPr>
          <a:xfrm>
            <a:off x="251520" y="1654431"/>
            <a:ext cx="4040188" cy="639762"/>
          </a:xfrm>
        </p:spPr>
        <p:txBody>
          <a:bodyPr>
            <a:normAutofit fontScale="92500" lnSpcReduction="20000"/>
          </a:bodyPr>
          <a:lstStyle/>
          <a:p>
            <a:r>
              <a:rPr lang="el-GR" dirty="0" smtClean="0"/>
              <a:t>Εξαγωγές ανά περιφέρεια το 2015 (μερίδιο %)</a:t>
            </a:r>
            <a:endParaRPr lang="el-GR" dirty="0"/>
          </a:p>
        </p:txBody>
      </p:sp>
      <p:pic>
        <p:nvPicPr>
          <p:cNvPr id="3074"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179512" y="2996952"/>
            <a:ext cx="4040188" cy="2382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Θέση κειμένου 5"/>
          <p:cNvSpPr>
            <a:spLocks noGrp="1"/>
          </p:cNvSpPr>
          <p:nvPr>
            <p:ph type="body" sz="quarter" idx="3"/>
          </p:nvPr>
        </p:nvSpPr>
        <p:spPr>
          <a:xfrm>
            <a:off x="4658209" y="1628800"/>
            <a:ext cx="4041775" cy="639762"/>
          </a:xfrm>
        </p:spPr>
        <p:txBody>
          <a:bodyPr>
            <a:normAutofit fontScale="92500" lnSpcReduction="20000"/>
          </a:bodyPr>
          <a:lstStyle/>
          <a:p>
            <a:r>
              <a:rPr lang="el-GR" dirty="0" smtClean="0"/>
              <a:t>Εξαγωγές ανά περιφέρεια το 2015  (εκ ευρώ)</a:t>
            </a:r>
            <a:endParaRPr lang="el-GR"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51199" y="2996952"/>
            <a:ext cx="4248785" cy="23762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7544" y="5661248"/>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45326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562074"/>
          </a:xfrm>
        </p:spPr>
        <p:txBody>
          <a:bodyPr>
            <a:normAutofit fontScale="90000"/>
          </a:bodyPr>
          <a:lstStyle/>
          <a:p>
            <a:r>
              <a:rPr lang="el-GR" dirty="0" smtClean="0"/>
              <a:t>Εξαγωγικές Επιδόσεις της ΔΕ</a:t>
            </a:r>
            <a:endParaRPr lang="el-GR" dirty="0"/>
          </a:p>
        </p:txBody>
      </p:sp>
      <p:sp>
        <p:nvSpPr>
          <p:cNvPr id="3" name="Θέση κειμένου 2"/>
          <p:cNvSpPr>
            <a:spLocks noGrp="1"/>
          </p:cNvSpPr>
          <p:nvPr>
            <p:ph type="body" idx="1"/>
          </p:nvPr>
        </p:nvSpPr>
        <p:spPr>
          <a:xfrm>
            <a:off x="395536" y="1556792"/>
            <a:ext cx="4040188" cy="639762"/>
          </a:xfrm>
        </p:spPr>
        <p:txBody>
          <a:bodyPr>
            <a:normAutofit fontScale="92500" lnSpcReduction="20000"/>
          </a:bodyPr>
          <a:lstStyle/>
          <a:p>
            <a:r>
              <a:rPr lang="el-GR" dirty="0" smtClean="0"/>
              <a:t>Συνολική Μεταβολή Εξαγωγών 2011-2015</a:t>
            </a:r>
            <a:endParaRPr lang="el-GR" dirty="0"/>
          </a:p>
        </p:txBody>
      </p:sp>
      <p:sp>
        <p:nvSpPr>
          <p:cNvPr id="5" name="Θέση κειμένου 4"/>
          <p:cNvSpPr>
            <a:spLocks noGrp="1"/>
          </p:cNvSpPr>
          <p:nvPr>
            <p:ph type="body" sz="quarter" idx="3"/>
          </p:nvPr>
        </p:nvSpPr>
        <p:spPr>
          <a:xfrm>
            <a:off x="4572000" y="1556792"/>
            <a:ext cx="4041775" cy="567754"/>
          </a:xfrm>
        </p:spPr>
        <p:txBody>
          <a:bodyPr>
            <a:noAutofit/>
          </a:bodyPr>
          <a:lstStyle/>
          <a:p>
            <a:r>
              <a:rPr lang="el-GR" sz="2000" dirty="0" smtClean="0"/>
              <a:t>Ετήσια </a:t>
            </a:r>
            <a:r>
              <a:rPr lang="el-GR" sz="2000" dirty="0"/>
              <a:t>Μεταβολή Εξαγωγών 2014-2015</a:t>
            </a:r>
          </a:p>
        </p:txBody>
      </p:sp>
      <p:pic>
        <p:nvPicPr>
          <p:cNvPr id="4099" name="Picture 3"/>
          <p:cNvPicPr>
            <a:picLocks noGrp="1" noChangeAspect="1" noChangeArrowheads="1"/>
          </p:cNvPicPr>
          <p:nvPr>
            <p:ph sz="quarter" idx="4"/>
          </p:nvPr>
        </p:nvPicPr>
        <p:blipFill>
          <a:blip r:embed="rId2">
            <a:extLst>
              <a:ext uri="{28A0092B-C50C-407E-A947-70E740481C1C}">
                <a14:useLocalDpi xmlns:a14="http://schemas.microsoft.com/office/drawing/2010/main" val="0"/>
              </a:ext>
            </a:extLst>
          </a:blip>
          <a:srcRect/>
          <a:stretch>
            <a:fillRect/>
          </a:stretch>
        </p:blipFill>
        <p:spPr bwMode="auto">
          <a:xfrm>
            <a:off x="4644008" y="2276872"/>
            <a:ext cx="4041775"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bwMode="auto">
          <a:xfrm>
            <a:off x="107504" y="2492896"/>
            <a:ext cx="4536504" cy="272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28" y="5589240"/>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63376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39552" y="764704"/>
            <a:ext cx="8219256" cy="47525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275" y="5772150"/>
            <a:ext cx="8553450" cy="1085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3505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title"/>
          </p:nvPr>
        </p:nvSpPr>
        <p:spPr>
          <a:xfrm>
            <a:off x="457200" y="274638"/>
            <a:ext cx="8229600" cy="850106"/>
          </a:xfrm>
        </p:spPr>
        <p:txBody>
          <a:bodyPr/>
          <a:lstStyle/>
          <a:p>
            <a:r>
              <a:rPr lang="el-GR" dirty="0" smtClean="0"/>
              <a:t>Στόχοι της Δράσης</a:t>
            </a:r>
            <a:endParaRPr lang="el-GR" dirty="0"/>
          </a:p>
        </p:txBody>
      </p:sp>
      <p:sp>
        <p:nvSpPr>
          <p:cNvPr id="8" name="Θέση περιεχομένου 7"/>
          <p:cNvSpPr>
            <a:spLocks noGrp="1"/>
          </p:cNvSpPr>
          <p:nvPr>
            <p:ph idx="1"/>
          </p:nvPr>
        </p:nvSpPr>
        <p:spPr>
          <a:xfrm>
            <a:off x="395536" y="1124744"/>
            <a:ext cx="8229600" cy="4525963"/>
          </a:xfrm>
        </p:spPr>
        <p:txBody>
          <a:bodyPr>
            <a:normAutofit fontScale="77500" lnSpcReduction="20000"/>
          </a:bodyPr>
          <a:lstStyle/>
          <a:p>
            <a:pPr algn="just"/>
            <a:r>
              <a:rPr lang="el-GR" dirty="0" smtClean="0"/>
              <a:t>Η </a:t>
            </a:r>
            <a:r>
              <a:rPr lang="el-GR" dirty="0"/>
              <a:t>ενίσχυση της εξωστρεφούς επιχειρηματικότητας νέων και υφιστάμενων κυρίως ΜμΕ. </a:t>
            </a:r>
            <a:r>
              <a:rPr lang="el-GR" sz="2600" dirty="0"/>
              <a:t>Η διεθνοποίηση των επιχειρήσεων της ΠΔΕ είναι στρατηγική οραματική επιλογή που συμβάλει στην αύξηση της προστιθέμενης αξίας της παραγωγικής βάσης προς αγαθά και υπηρεσίες υψηλής ποιότητας με ενσωμάτωση γνώσης</a:t>
            </a:r>
            <a:r>
              <a:rPr lang="el-GR" dirty="0"/>
              <a:t>.</a:t>
            </a:r>
          </a:p>
          <a:p>
            <a:pPr algn="just"/>
            <a:r>
              <a:rPr lang="el-GR" sz="2600" dirty="0" smtClean="0"/>
              <a:t>Ο </a:t>
            </a:r>
            <a:r>
              <a:rPr lang="el-GR" sz="2600" dirty="0"/>
              <a:t>αναπροσανατολισμός των τοπικών επιχειρήσεων σε οργανωτικές και λειτουργικές δομές που διευκολύνει την </a:t>
            </a:r>
            <a:r>
              <a:rPr lang="el-GR" dirty="0"/>
              <a:t>ανάπτυξη επιχειρηματικών συνεργασιών σε διεθνές επίπεδο.</a:t>
            </a:r>
          </a:p>
          <a:p>
            <a:pPr algn="just"/>
            <a:r>
              <a:rPr lang="el-GR" sz="2600" dirty="0" smtClean="0"/>
              <a:t>Η </a:t>
            </a:r>
            <a:r>
              <a:rPr lang="el-GR" sz="2600" dirty="0"/>
              <a:t>ενίσχυση των τοπικών επιχειρήσεων που  μπορούν  να συμβάλουν αποτελεσματικά με τη </a:t>
            </a:r>
            <a:r>
              <a:rPr lang="el-GR" sz="3600" dirty="0"/>
              <a:t>δ</a:t>
            </a:r>
            <a:r>
              <a:rPr lang="el-GR" sz="3300" dirty="0"/>
              <a:t>ημιουργία νέων θέσεων εργασίας (και υψηλής εξειδίκευσης)</a:t>
            </a:r>
            <a:r>
              <a:rPr lang="el-GR" sz="2600" dirty="0"/>
              <a:t> καθώς και στην </a:t>
            </a:r>
            <a:r>
              <a:rPr lang="el-GR" sz="3600" dirty="0"/>
              <a:t>αναβάθμιση του έμψυχου δυναμικού τους μέσω στοχευμένης εκπαίδευσης</a:t>
            </a:r>
            <a:r>
              <a:rPr lang="el-GR" dirty="0" smtClean="0"/>
              <a:t>.</a:t>
            </a:r>
            <a:endParaRPr lang="el-GR" dirty="0"/>
          </a:p>
          <a:p>
            <a:endParaRPr lang="el-GR" dirty="0"/>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5661248"/>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9198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Δικαιούχοι</a:t>
            </a:r>
            <a:endParaRPr lang="el-GR" dirty="0"/>
          </a:p>
        </p:txBody>
      </p:sp>
      <p:sp>
        <p:nvSpPr>
          <p:cNvPr id="3" name="Θέση περιεχομένου 2"/>
          <p:cNvSpPr>
            <a:spLocks noGrp="1"/>
          </p:cNvSpPr>
          <p:nvPr>
            <p:ph idx="1"/>
          </p:nvPr>
        </p:nvSpPr>
        <p:spPr>
          <a:xfrm>
            <a:off x="438751" y="1772816"/>
            <a:ext cx="8229600" cy="3052935"/>
          </a:xfrm>
        </p:spPr>
        <p:txBody>
          <a:bodyPr/>
          <a:lstStyle/>
          <a:p>
            <a:pPr marL="0" indent="0" algn="just">
              <a:buNone/>
            </a:pPr>
            <a:r>
              <a:rPr lang="el-GR" dirty="0"/>
              <a:t>Υφιστάμενες Μικρομεσαίες Επιχειρήσεις, ανεξάρτητα από τη νομική τους μορφή, που ασκούν οικονομική δραστηριότητα </a:t>
            </a:r>
            <a:r>
              <a:rPr lang="el-GR" dirty="0" smtClean="0"/>
              <a:t>σε Επιλέξιμο Κωδικό </a:t>
            </a:r>
            <a:r>
              <a:rPr lang="el-GR" dirty="0"/>
              <a:t>Αριθμό Δραστηριότητας (ΚΑΔ) </a:t>
            </a:r>
          </a:p>
        </p:txBody>
      </p:sp>
      <p:pic>
        <p:nvPicPr>
          <p:cNvPr id="819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0366" y="5301208"/>
            <a:ext cx="8559800"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973775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Επιχειρηματικό">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613</TotalTime>
  <Words>958</Words>
  <Application>Microsoft Office PowerPoint</Application>
  <PresentationFormat>Προβολή στην οθόνη (4:3)</PresentationFormat>
  <Paragraphs>124</Paragraphs>
  <Slides>16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16</vt:i4>
      </vt:variant>
    </vt:vector>
  </HeadingPairs>
  <TitlesOfParts>
    <vt:vector size="17" baseType="lpstr">
      <vt:lpstr>Θέμα του Office</vt:lpstr>
      <vt:lpstr>Παρουσίαση του PowerPoint</vt:lpstr>
      <vt:lpstr>Παρουσίαση του PowerPoint</vt:lpstr>
      <vt:lpstr>Το όραμα της Περιφέρειας Δυτικής Ελλάδας</vt:lpstr>
      <vt:lpstr>Εγκεκριμένο 5ετές Επιχειρησιακό Πρόγραμμα ΠΔΕ</vt:lpstr>
      <vt:lpstr>Εξαγωγικές Επιδόσεις της ΔΕ</vt:lpstr>
      <vt:lpstr>Εξαγωγικές Επιδόσεις της ΔΕ</vt:lpstr>
      <vt:lpstr>Παρουσίαση του PowerPoint</vt:lpstr>
      <vt:lpstr>Στόχοι της Δράσης</vt:lpstr>
      <vt:lpstr>Δικαιούχοι</vt:lpstr>
      <vt:lpstr>Βασικές Προϋποθέσεις</vt:lpstr>
      <vt:lpstr>Προϋπολογισμός</vt:lpstr>
      <vt:lpstr>Επιλέξιμες Δαπάνες (1/2) </vt:lpstr>
      <vt:lpstr>Επιλέξιμες Δαπάνες (2/2) </vt:lpstr>
      <vt:lpstr>ΚΡΙΤΗΡΙΑ ΑΞΙΟΛΟΓΗΣΗΣ</vt:lpstr>
      <vt:lpstr>ΠΛΗΡΟΦΟΡΙΕΣ-ΔΗΜΟΣΙΟΤΗΤΑ</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65</cp:revision>
  <cp:lastPrinted>2017-09-07T06:32:36Z</cp:lastPrinted>
  <dcterms:created xsi:type="dcterms:W3CDTF">2015-12-17T07:47:31Z</dcterms:created>
  <dcterms:modified xsi:type="dcterms:W3CDTF">2017-09-07T21:39:44Z</dcterms:modified>
</cp:coreProperties>
</file>